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2"/>
  </p:sldMasterIdLst>
  <p:notesMasterIdLst>
    <p:notesMasterId r:id="rId113"/>
  </p:notesMasterIdLst>
  <p:sldIdLst>
    <p:sldId id="256" r:id="rId3"/>
    <p:sldId id="257" r:id="rId4"/>
    <p:sldId id="258" r:id="rId5"/>
    <p:sldId id="259" r:id="rId6"/>
    <p:sldId id="261" r:id="rId7"/>
    <p:sldId id="373" r:id="rId8"/>
    <p:sldId id="374" r:id="rId9"/>
    <p:sldId id="262" r:id="rId10"/>
    <p:sldId id="375" r:id="rId11"/>
    <p:sldId id="458" r:id="rId12"/>
    <p:sldId id="376" r:id="rId13"/>
    <p:sldId id="269" r:id="rId14"/>
    <p:sldId id="377" r:id="rId15"/>
    <p:sldId id="272" r:id="rId16"/>
    <p:sldId id="408" r:id="rId17"/>
    <p:sldId id="409" r:id="rId18"/>
    <p:sldId id="410" r:id="rId19"/>
    <p:sldId id="411" r:id="rId20"/>
    <p:sldId id="264" r:id="rId21"/>
    <p:sldId id="265" r:id="rId22"/>
    <p:sldId id="266" r:id="rId23"/>
    <p:sldId id="482" r:id="rId24"/>
    <p:sldId id="483" r:id="rId25"/>
    <p:sldId id="484" r:id="rId26"/>
    <p:sldId id="485" r:id="rId27"/>
    <p:sldId id="423" r:id="rId28"/>
    <p:sldId id="324" r:id="rId29"/>
    <p:sldId id="424" r:id="rId30"/>
    <p:sldId id="471" r:id="rId31"/>
    <p:sldId id="472" r:id="rId32"/>
    <p:sldId id="325" r:id="rId33"/>
    <p:sldId id="486" r:id="rId34"/>
    <p:sldId id="473" r:id="rId35"/>
    <p:sldId id="474" r:id="rId36"/>
    <p:sldId id="475" r:id="rId37"/>
    <p:sldId id="476" r:id="rId38"/>
    <p:sldId id="477" r:id="rId39"/>
    <p:sldId id="260" r:id="rId40"/>
    <p:sldId id="478" r:id="rId41"/>
    <p:sldId id="479" r:id="rId42"/>
    <p:sldId id="480" r:id="rId43"/>
    <p:sldId id="481" r:id="rId44"/>
    <p:sldId id="487" r:id="rId45"/>
    <p:sldId id="289" r:id="rId46"/>
    <p:sldId id="345" r:id="rId47"/>
    <p:sldId id="346" r:id="rId48"/>
    <p:sldId id="348" r:id="rId49"/>
    <p:sldId id="349" r:id="rId50"/>
    <p:sldId id="350" r:id="rId51"/>
    <p:sldId id="351" r:id="rId52"/>
    <p:sldId id="352" r:id="rId53"/>
    <p:sldId id="451" r:id="rId54"/>
    <p:sldId id="452" r:id="rId55"/>
    <p:sldId id="453" r:id="rId56"/>
    <p:sldId id="353" r:id="rId57"/>
    <p:sldId id="461" r:id="rId58"/>
    <p:sldId id="354" r:id="rId59"/>
    <p:sldId id="355" r:id="rId60"/>
    <p:sldId id="356" r:id="rId61"/>
    <p:sldId id="357" r:id="rId62"/>
    <p:sldId id="358" r:id="rId63"/>
    <p:sldId id="464" r:id="rId64"/>
    <p:sldId id="359" r:id="rId65"/>
    <p:sldId id="360" r:id="rId66"/>
    <p:sldId id="361" r:id="rId67"/>
    <p:sldId id="362" r:id="rId68"/>
    <p:sldId id="363" r:id="rId69"/>
    <p:sldId id="364" r:id="rId70"/>
    <p:sldId id="462" r:id="rId71"/>
    <p:sldId id="365" r:id="rId72"/>
    <p:sldId id="366" r:id="rId73"/>
    <p:sldId id="463" r:id="rId74"/>
    <p:sldId id="367" r:id="rId75"/>
    <p:sldId id="368" r:id="rId76"/>
    <p:sldId id="369" r:id="rId77"/>
    <p:sldId id="465" r:id="rId78"/>
    <p:sldId id="466" r:id="rId79"/>
    <p:sldId id="467" r:id="rId80"/>
    <p:sldId id="370" r:id="rId81"/>
    <p:sldId id="371" r:id="rId82"/>
    <p:sldId id="372" r:id="rId83"/>
    <p:sldId id="291" r:id="rId84"/>
    <p:sldId id="316" r:id="rId85"/>
    <p:sldId id="317" r:id="rId86"/>
    <p:sldId id="318" r:id="rId87"/>
    <p:sldId id="292" r:id="rId88"/>
    <p:sldId id="293" r:id="rId89"/>
    <p:sldId id="294" r:id="rId90"/>
    <p:sldId id="454" r:id="rId91"/>
    <p:sldId id="295" r:id="rId92"/>
    <p:sldId id="301" r:id="rId93"/>
    <p:sldId id="296" r:id="rId94"/>
    <p:sldId id="297" r:id="rId95"/>
    <p:sldId id="298" r:id="rId96"/>
    <p:sldId id="299" r:id="rId97"/>
    <p:sldId id="300" r:id="rId98"/>
    <p:sldId id="468" r:id="rId99"/>
    <p:sldId id="302" r:id="rId100"/>
    <p:sldId id="304" r:id="rId101"/>
    <p:sldId id="305" r:id="rId102"/>
    <p:sldId id="307" r:id="rId103"/>
    <p:sldId id="306" r:id="rId104"/>
    <p:sldId id="308" r:id="rId105"/>
    <p:sldId id="315" r:id="rId106"/>
    <p:sldId id="309" r:id="rId107"/>
    <p:sldId id="310" r:id="rId108"/>
    <p:sldId id="311" r:id="rId109"/>
    <p:sldId id="313" r:id="rId110"/>
    <p:sldId id="314" r:id="rId111"/>
    <p:sldId id="456" r:id="rId1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122" autoAdjust="0"/>
  </p:normalViewPr>
  <p:slideViewPr>
    <p:cSldViewPr snapToGrid="0">
      <p:cViewPr varScale="1">
        <p:scale>
          <a:sx n="57" d="100"/>
          <a:sy n="57" d="100"/>
        </p:scale>
        <p:origin x="149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ableStyles" Target="tableStyle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93EC6-DEA0-42DB-A2A5-FB2EEC1CEA0B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63E3E-D718-4120-9CA9-138E8BB981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498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Relationship Id="rId5" Type="http://schemas.openxmlformats.org/officeDocument/2006/relationships/hyperlink" Target="http://zhidao.baidu.com/search?word=%E4%B8%80%E7%BA%BF%E9%80%9A&amp;fr=qb_search_exp&amp;ie=utf8" TargetMode="External"/><Relationship Id="rId4" Type="http://schemas.openxmlformats.org/officeDocument/2006/relationships/hyperlink" Target="http://zhidao.baidu.com/search?word=%E7%BB%BC%E5%90%88%E4%B8%9A%E5%8A%A1%E6%95%B0%E5%AD%97%E7%BD%91&amp;fr=qb_search_exp&amp;ie=utf8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id="{2CC5B8B4-7474-46E7-AD20-4A2A4BFCF3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备注占位符 2">
            <a:extLst>
              <a:ext uri="{FF2B5EF4-FFF2-40B4-BE49-F238E27FC236}">
                <a16:creationId xmlns:a16="http://schemas.microsoft.com/office/drawing/2014/main" id="{655B6AEB-F5E3-4590-A98F-86C7D0FCE0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t"/>
          <a:lstStyle/>
          <a:p>
            <a:r>
              <a:rPr lang="en-US" altLang="zh-CN" dirty="0"/>
              <a:t>ISDN</a:t>
            </a:r>
            <a:r>
              <a:rPr lang="zh-CN" altLang="en-US" dirty="0"/>
              <a:t>即是</a:t>
            </a:r>
            <a:r>
              <a:rPr lang="zh-CN" altLang="en-US" dirty="0">
                <a:solidFill>
                  <a:schemeClr val="tx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综合业务数字网</a:t>
            </a:r>
            <a:r>
              <a:rPr lang="zh-CN" altLang="en-US" dirty="0"/>
              <a:t>，是</a:t>
            </a:r>
            <a:r>
              <a:rPr lang="en-US" altLang="zh-CN" dirty="0"/>
              <a:t>Integrated Service Digital Network </a:t>
            </a:r>
            <a:r>
              <a:rPr lang="zh-CN" altLang="en-US" dirty="0"/>
              <a:t>的简称。因</a:t>
            </a:r>
            <a:r>
              <a:rPr lang="en-US" altLang="zh-CN" dirty="0"/>
              <a:t>ISDN</a:t>
            </a:r>
            <a:r>
              <a:rPr lang="zh-CN" altLang="en-US" dirty="0"/>
              <a:t>能在一根普通电话线上提供语音、数据、图像等综合业务，故俗称“</a:t>
            </a:r>
            <a:r>
              <a:rPr lang="zh-CN" altLang="en-US" u="none" dirty="0">
                <a:solidFill>
                  <a:schemeClr val="tx1"/>
                </a:solidFill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一线通</a:t>
            </a:r>
            <a:r>
              <a:rPr lang="zh-CN" altLang="en-US" u="none" dirty="0"/>
              <a:t>”</a:t>
            </a:r>
            <a:r>
              <a:rPr lang="zh-CN" altLang="en-US" dirty="0"/>
              <a:t>。</a:t>
            </a:r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id="{307F0D63-1F3C-4B96-BADD-84073E12DC8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51275" y="9380538"/>
            <a:ext cx="29464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D74F45A-16C0-4DA1-BE76-330B5D71CD6B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>
            <a:extLst>
              <a:ext uri="{FF2B5EF4-FFF2-40B4-BE49-F238E27FC236}">
                <a16:creationId xmlns:a16="http://schemas.microsoft.com/office/drawing/2014/main" id="{F81C6142-B2F7-4A76-B9A7-43B9A9DF0B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备注占位符 2">
            <a:extLst>
              <a:ext uri="{FF2B5EF4-FFF2-40B4-BE49-F238E27FC236}">
                <a16:creationId xmlns:a16="http://schemas.microsoft.com/office/drawing/2014/main" id="{4CC7DFEB-8DD0-4E6A-AE27-863CB65A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9460" name="灯片编号占位符 3">
            <a:extLst>
              <a:ext uri="{FF2B5EF4-FFF2-40B4-BE49-F238E27FC236}">
                <a16:creationId xmlns:a16="http://schemas.microsoft.com/office/drawing/2014/main" id="{EB8A21B0-FEB8-46AD-880A-17F630B30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27EF7AA-9468-4F8B-BB01-80A01986012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输出缓冲器被禁止。 </a:t>
            </a:r>
            <a:endParaRPr lang="zh-CN" altLang="en-US" dirty="0"/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施密特触发器输入停用，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I/O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引脚的每个模拟输入的功耗变为零。施密特触发器的输出被 强制处理为恒定值 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(0)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 </a:t>
            </a:r>
            <a:endParaRPr lang="zh-CN" altLang="en-US" dirty="0"/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弱上拉和下拉电阻被关闭。 </a:t>
            </a:r>
            <a:endParaRPr lang="zh-CN" altLang="en-US" dirty="0"/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对输入数据寄存器的读访问值为“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63E3E-D718-4120-9CA9-138E8BB981E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50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噪声错误：例如采样值为</a:t>
            </a:r>
            <a:r>
              <a:rPr lang="en-US" altLang="zh-CN" dirty="0"/>
              <a:t>111</a:t>
            </a:r>
            <a:r>
              <a:rPr lang="zh-CN" altLang="en-US" dirty="0"/>
              <a:t>和</a:t>
            </a:r>
            <a:r>
              <a:rPr lang="en-US" altLang="zh-CN" dirty="0"/>
              <a:t>000</a:t>
            </a:r>
            <a:r>
              <a:rPr lang="zh-CN" altLang="en-US" dirty="0"/>
              <a:t>时有效，其余都是噪声干扰，产生噪声错误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63E3E-D718-4120-9CA9-138E8BB981E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881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LSBFIRST</a:t>
            </a:r>
            <a:r>
              <a:rPr lang="zh-CN" altLang="en-US" dirty="0"/>
              <a:t>定义先高位传输还是低位传输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63E3E-D718-4120-9CA9-138E8BB981E4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6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63E3E-D718-4120-9CA9-138E8BB981E4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198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三角波：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正向上升与负向衰减的时间相同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63E3E-D718-4120-9CA9-138E8BB981E4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344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5297E-25E0-4DD6-817A-F9D1826C5D87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15C2-D179-4D6D-A780-26266D7DB1C8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8E61-8528-456F-AB28-31CAD80D18C6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B9A8DC4-F0B5-4689-882E-E4099D8B6E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2A02B-DC98-4EDB-AF58-BB337D304836}" type="datetime1">
              <a:rPr lang="zh-CN" altLang="en-US"/>
              <a:pPr>
                <a:defRPr/>
              </a:pPr>
              <a:t>2025/3/18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E5E6A1-9F8A-4DA7-962E-D855F43D4D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80FEA67-8881-4AC7-9C5A-9B4E37D873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D5E4FC-F3AF-46D0-9DE8-ECACC829282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4306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2E8178B-4C65-4BF6-9B54-9A6123485F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688DB-EEC3-4118-AFEB-921D71EEEA66}" type="datetime1">
              <a:rPr lang="zh-CN" altLang="en-US"/>
              <a:pPr>
                <a:defRPr/>
              </a:pPr>
              <a:t>2025/3/18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82D5942-151E-4379-85AE-902676D4FE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2F44789-B98C-4FB3-882C-5C8F5BB8BC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6BB63B-E38B-4999-8F2B-DF9373AB35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47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EE6B6A6-E6C7-40F5-AA05-4F373BA4BB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280FA3-50BD-4199-BEF2-97D8D66DAF97}" type="datetime1">
              <a:rPr lang="zh-CN" altLang="en-US"/>
              <a:pPr>
                <a:defRPr/>
              </a:pPr>
              <a:t>2025/3/18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46B5339-D124-472A-8694-1D34FC146D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678A232-C678-4495-BD89-E19D126FDE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51C44-3093-4D4E-828F-D942F0D51B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7552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8030A-53C9-402A-870E-BA73E4496C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05561-A202-4D8B-A389-63D3C602A0F8}" type="datetime1">
              <a:rPr lang="zh-CN" altLang="en-US"/>
              <a:pPr>
                <a:defRPr/>
              </a:pPr>
              <a:t>2025/3/18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871FB4-A4C8-4338-BC38-B37E2E463E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37B59-2F8E-48D8-ADCD-30F56869C7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2222D-4DA9-4432-BA72-73B2FE2C89D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7551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E8F8FED-8B60-4C9B-8B54-7554B09AAA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30D89-E405-4215-8093-24805D21D0C2}" type="datetime1">
              <a:rPr lang="zh-CN" altLang="en-US"/>
              <a:pPr>
                <a:defRPr/>
              </a:pPr>
              <a:t>2025/3/18</a:t>
            </a:fld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3EC2CD6-B56F-4833-A382-7548FC7798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3626E1C-A0D2-4E15-8453-E1320C8782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3A9F5C-75F9-40C3-9378-A16BB702C2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6574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05B13E6-1C0A-4255-BB63-31B933F1E6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8AE89-B87E-421B-8DAF-E315EE09F651}" type="datetime1">
              <a:rPr lang="zh-CN" altLang="en-US"/>
              <a:pPr>
                <a:defRPr/>
              </a:pPr>
              <a:t>2025/3/18</a:t>
            </a:fld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20C4B5C-7D38-43B1-841E-D508828C5F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B8695EE-C584-4775-9B3A-A2FA39B921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CA961A-40BB-40F6-BD7E-B782014AF16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50672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AE1F5FD-3A7D-4D11-9683-5BB15ADCEE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C287D-C7C6-4C46-A4E9-2FA1A3B7C328}" type="datetime1">
              <a:rPr lang="zh-CN" altLang="en-US"/>
              <a:pPr>
                <a:defRPr/>
              </a:pPr>
              <a:t>2025/3/18</a:t>
            </a:fld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B1BC117-928E-4596-880D-A60D62385B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452F0DD-0516-4A28-AD58-C7F3071067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F280E0-2958-420B-BBA1-4819E0B5C6A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4652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4EF00-22B3-4DBB-AE88-C84A9666AF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522F2-CAA8-466F-8FA7-C2F250C498D4}" type="datetime1">
              <a:rPr lang="zh-CN" altLang="en-US"/>
              <a:pPr>
                <a:defRPr/>
              </a:pPr>
              <a:t>2025/3/18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2F21C-7DFF-41CD-9450-985911A01E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822F1-460E-4D1E-9988-2CA4C4D1C1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27550A-5D49-4697-A4DB-683F7DDEE25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647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1026534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91164" y="1395663"/>
            <a:ext cx="8672242" cy="4776537"/>
          </a:xfrm>
        </p:spPr>
        <p:txBody>
          <a:bodyPr/>
          <a:lstStyle>
            <a:lvl1pPr>
              <a:lnSpc>
                <a:spcPct val="120000"/>
              </a:lnSpc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63AFC-2B3A-44BC-9569-1A8C050848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44FCB-9E1E-4234-9D12-369E266E6FE6}" type="datetime1">
              <a:rPr lang="zh-CN" altLang="en-US"/>
              <a:pPr>
                <a:defRPr/>
              </a:pPr>
              <a:t>2025/3/18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BCB31-6FF1-4311-8224-E1FC81ADFD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EADCFF-2420-40BE-BAB3-7B1DA6D003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6E30FB-EE1E-4124-A5F8-FA5694CB369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23219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D8555E0-5ABF-4AAB-90E9-17AC7C5FD4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8219D3-8750-4028-AC28-A3F2D0A22A76}" type="datetime1">
              <a:rPr lang="zh-CN" altLang="en-US"/>
              <a:pPr>
                <a:defRPr/>
              </a:pPr>
              <a:t>2025/3/18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D86263-F692-4062-893E-230BE05BA3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B8586D-3846-410B-8238-A819633A61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553B8-4905-41E5-A540-8F129F858DC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3362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5F811A6-2C20-45FC-8B75-3B535A8688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539B6-C665-4251-8773-5115F90AB76F}" type="datetime1">
              <a:rPr lang="zh-CN" altLang="en-US"/>
              <a:pPr>
                <a:defRPr/>
              </a:pPr>
              <a:t>2025/3/18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AC933F6-D701-4C16-9145-B952E15135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C08B1AC-7879-4638-B617-1D71A42227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13031-7552-4579-B9B7-25EA4A2FB7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6515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44549B-63C3-4510-A1A5-542526329DBC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嵌入式系统设计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C514-A3AD-4395-895F-23732C8753E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E5637-10DD-4024-9714-3559C882959D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446166D-EB81-4E34-8850-713C605BF13A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嵌入式系统设计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450E-F821-4EA4-AAE2-9903F27E778B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84E8-F143-427F-B286-51B4E917489F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D810-75DF-4D15-B86A-782B9DB77D6A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A321E04-B4EE-4D7F-938C-ED7F3DBC1D9B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嵌入式系统设计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B2A3E76-B501-44C5-962F-88EA8C0105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E616497-B644-4E6B-9D15-DEA33F7C26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37D8CDC-7BF8-4009-A31F-DAC49252009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fld id="{CD7B762F-2177-460A-9D96-F88794F00D61}" type="datetime1">
              <a:rPr lang="zh-CN" altLang="en-US"/>
              <a:pPr>
                <a:defRPr/>
              </a:pPr>
              <a:t>2025/3/18</a:t>
            </a:fld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58873BE-E63B-4515-86CD-DA14A4C711A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6EAFF18-3D0B-4C17-A771-F4FE0B4E6CF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fld id="{FADAD8DE-DEB3-4C55-A1C5-CF0D497173B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914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5318" y="2017099"/>
            <a:ext cx="7996084" cy="1414360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/>
              <a:t>第五章 嵌入式输入</a:t>
            </a:r>
            <a:r>
              <a:rPr lang="en-US" altLang="zh-CN" sz="5400" dirty="0"/>
              <a:t>/</a:t>
            </a:r>
            <a:r>
              <a:rPr lang="zh-CN" altLang="en-US" sz="5400" dirty="0"/>
              <a:t>输出设备接口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579" y="5333499"/>
            <a:ext cx="1203627" cy="11525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206" y="5393454"/>
            <a:ext cx="1113910" cy="11234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263" y="5428501"/>
            <a:ext cx="1250458" cy="11509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089" y="5442260"/>
            <a:ext cx="1148437" cy="11234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59" y="5462744"/>
            <a:ext cx="924238" cy="9641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1349" y="5384688"/>
            <a:ext cx="1132519" cy="11410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3868" y="5375923"/>
            <a:ext cx="1137777" cy="11377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1A59A-3DA7-4547-BA04-917E559C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E1B442-3C5A-453D-B25C-1DA2B75C6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为外设每个寄存器分配一个</a:t>
            </a:r>
            <a:r>
              <a:rPr lang="en-US" altLang="zh-CN" dirty="0"/>
              <a:t>I/O</a:t>
            </a:r>
            <a:r>
              <a:rPr lang="zh-CN" altLang="en-US" dirty="0"/>
              <a:t>端口，所有</a:t>
            </a:r>
            <a:r>
              <a:rPr lang="en-US" altLang="zh-CN" dirty="0"/>
              <a:t>I/O</a:t>
            </a:r>
            <a:r>
              <a:rPr lang="zh-CN" altLang="en-US" dirty="0"/>
              <a:t>端口形成一个</a:t>
            </a:r>
            <a:r>
              <a:rPr lang="en-US" altLang="zh-CN" dirty="0"/>
              <a:t>I/O</a:t>
            </a:r>
            <a:r>
              <a:rPr lang="zh-CN" altLang="en-US" dirty="0"/>
              <a:t>端口空间。</a:t>
            </a:r>
            <a:endParaRPr lang="en-US" altLang="zh-CN" dirty="0"/>
          </a:p>
          <a:p>
            <a:r>
              <a:rPr lang="zh-CN" altLang="en-US" dirty="0"/>
              <a:t>该空间与内存不是一个地址空间</a:t>
            </a:r>
            <a:endParaRPr lang="en-US" altLang="zh-CN" dirty="0"/>
          </a:p>
          <a:p>
            <a:r>
              <a:rPr lang="zh-CN" altLang="en-US" dirty="0"/>
              <a:t>该空间受到保护，普通程序不能访问</a:t>
            </a:r>
            <a:endParaRPr lang="en-US" altLang="zh-CN" dirty="0"/>
          </a:p>
          <a:p>
            <a:r>
              <a:rPr lang="zh-CN" altLang="en-US" dirty="0"/>
              <a:t>通过特殊的</a:t>
            </a:r>
            <a:r>
              <a:rPr lang="en-US" altLang="zh-CN" dirty="0"/>
              <a:t>I/O </a:t>
            </a:r>
            <a:r>
              <a:rPr lang="zh-CN" altLang="en-US" dirty="0"/>
              <a:t>指令访问</a:t>
            </a:r>
            <a:endParaRPr lang="en-US" altLang="zh-CN" dirty="0"/>
          </a:p>
          <a:p>
            <a:pPr lvl="1"/>
            <a:r>
              <a:rPr lang="en-US" altLang="zh-CN" dirty="0"/>
              <a:t>IN REG</a:t>
            </a:r>
            <a:r>
              <a:rPr lang="zh-CN" altLang="en-US" dirty="0"/>
              <a:t>，</a:t>
            </a:r>
            <a:r>
              <a:rPr lang="en-US" altLang="zh-CN" dirty="0"/>
              <a:t>PORT</a:t>
            </a:r>
          </a:p>
          <a:p>
            <a:pPr lvl="1"/>
            <a:r>
              <a:rPr lang="en-US" altLang="zh-CN" dirty="0"/>
              <a:t>OUT PORT</a:t>
            </a:r>
            <a:r>
              <a:rPr lang="zh-CN" altLang="en-US" dirty="0"/>
              <a:t>，</a:t>
            </a:r>
            <a:r>
              <a:rPr lang="en-US" altLang="zh-CN" dirty="0"/>
              <a:t>REG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E3CB50-D841-4101-BBBA-E9AA97ED7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3FF915-66C5-48D4-B760-41E60C156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36A77C-7A5E-4CBF-8F56-6EA64531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511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数据对齐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374775"/>
            <a:ext cx="8672195" cy="476440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/>
              <a:t>转换结果数据的左对齐存储</a:t>
            </a:r>
            <a:r>
              <a:rPr lang="zh-CN" altLang="en-US" sz="2000" dirty="0"/>
              <a:t>   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6" y="2374899"/>
            <a:ext cx="9058514" cy="2468949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E81F2F-A5FC-4B09-A4AD-A98725AA0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744E-5CE4-4AF6-9BB2-BFEDE235AB96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89B5FE-FC5B-420B-8327-C2C4E462C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F262DB-AA0D-495B-AE79-1E17CABB0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100</a:t>
            </a:fld>
            <a:endParaRPr lang="zh-CN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DAC</a:t>
            </a:r>
            <a:r>
              <a:rPr lang="zh-CN" altLang="en-US" sz="4000" dirty="0"/>
              <a:t>转换</a:t>
            </a:r>
            <a:r>
              <a:rPr lang="en-US" altLang="zh-CN" sz="4000" dirty="0"/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902" y="1391294"/>
            <a:ext cx="8672195" cy="4810494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DAC</a:t>
            </a:r>
            <a:r>
              <a:rPr lang="zh-CN" altLang="en-US" sz="2800" dirty="0"/>
              <a:t>是</a:t>
            </a:r>
            <a:r>
              <a:rPr lang="en-US" altLang="zh-CN" sz="2800" dirty="0"/>
              <a:t>12</a:t>
            </a:r>
            <a:r>
              <a:rPr lang="zh-CN" altLang="en-US" sz="2800" dirty="0"/>
              <a:t>位输入、连续电压输出的数模转换器</a:t>
            </a:r>
          </a:p>
          <a:p>
            <a:r>
              <a:rPr lang="en-US" altLang="zh-CN" sz="2800" dirty="0"/>
              <a:t>DAC</a:t>
            </a:r>
            <a:r>
              <a:rPr lang="zh-CN" altLang="en-US" sz="2800" dirty="0"/>
              <a:t>可以按</a:t>
            </a:r>
            <a:r>
              <a:rPr lang="en-US" altLang="zh-CN" sz="2800" dirty="0"/>
              <a:t>8</a:t>
            </a:r>
            <a:r>
              <a:rPr lang="zh-CN" altLang="en-US" sz="2800" dirty="0"/>
              <a:t>位或</a:t>
            </a:r>
            <a:r>
              <a:rPr lang="en-US" altLang="zh-CN" sz="2800" dirty="0"/>
              <a:t>12</a:t>
            </a:r>
            <a:r>
              <a:rPr lang="zh-CN" altLang="en-US" sz="2800" dirty="0"/>
              <a:t>位模式配置</a:t>
            </a:r>
            <a:r>
              <a:rPr lang="en-US" altLang="zh-CN" sz="2800" dirty="0"/>
              <a:t> </a:t>
            </a:r>
            <a:endParaRPr lang="zh-CN" altLang="en-US" sz="2800" dirty="0"/>
          </a:p>
          <a:p>
            <a:pPr lvl="1"/>
            <a:r>
              <a:rPr lang="zh-CN" altLang="en-US" sz="2600" dirty="0"/>
              <a:t>在</a:t>
            </a:r>
            <a:r>
              <a:rPr lang="en-US" altLang="zh-CN" sz="2600" dirty="0"/>
              <a:t>12</a:t>
            </a:r>
            <a:r>
              <a:rPr lang="zh-CN" altLang="en-US" sz="2600" dirty="0"/>
              <a:t>位模式下，数据可采用左对齐或右对齐方式存储</a:t>
            </a:r>
          </a:p>
          <a:p>
            <a:r>
              <a:rPr lang="en-US" altLang="zh-CN" sz="2800" dirty="0"/>
              <a:t>DAC</a:t>
            </a:r>
            <a:r>
              <a:rPr lang="zh-CN" altLang="en-US" sz="2800" dirty="0"/>
              <a:t>有两个输出通道，每个通道各有一个转换器</a:t>
            </a:r>
          </a:p>
          <a:p>
            <a:pPr lvl="1"/>
            <a:r>
              <a:rPr lang="zh-CN" altLang="en-US" sz="2600" dirty="0"/>
              <a:t>在</a:t>
            </a:r>
            <a:r>
              <a:rPr lang="en-US" altLang="zh-CN" sz="2600" dirty="0"/>
              <a:t>DAC</a:t>
            </a:r>
            <a:r>
              <a:rPr lang="zh-CN" altLang="en-US" sz="2600" dirty="0"/>
              <a:t>双通道模式下，每个通道可以单独进行转换</a:t>
            </a:r>
          </a:p>
          <a:p>
            <a:r>
              <a:rPr lang="en-US" altLang="zh-CN" sz="2800" dirty="0"/>
              <a:t>DAC</a:t>
            </a:r>
            <a:r>
              <a:rPr lang="zh-CN" altLang="en-US" sz="2800" dirty="0"/>
              <a:t>通过输入参考电压引脚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REF+</a:t>
            </a:r>
            <a:r>
              <a:rPr lang="zh-CN" altLang="en-US" sz="2800" dirty="0"/>
              <a:t>提高分辨率</a:t>
            </a:r>
            <a:endParaRPr lang="en-US" altLang="zh-CN" sz="2800" dirty="0"/>
          </a:p>
          <a:p>
            <a:r>
              <a:rPr lang="zh-CN" altLang="en-US" sz="2800" dirty="0">
                <a:sym typeface="+mn-ea"/>
              </a:rPr>
              <a:t>可生成噪声波形、三角波形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015831-EA18-41FB-89B5-8AA283FA8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B06D-5A6B-4019-B2AB-B1BDDB06447F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D6F215-6932-4EC3-A1D6-285E9CB33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D231F5-3F16-463F-879B-CE953F59A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101</a:t>
            </a:fld>
            <a:endParaRPr lang="zh-CN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2884" y="52121"/>
            <a:ext cx="8672242" cy="59550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DAC</a:t>
            </a:r>
            <a:r>
              <a:rPr lang="zh-CN" altLang="en-US" sz="3200" dirty="0"/>
              <a:t>接口的内部结构</a:t>
            </a:r>
            <a:endParaRPr lang="en-US" altLang="zh-CN" sz="3200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0C4EDB-0241-4D9D-8F2E-BF4BF0D7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F30E-8D0E-461B-A034-02D06D563D58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23B03B-2B2D-4CCB-BC15-CA14EC8C1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56EFD7-F183-4C19-A94A-157D7001E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102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41" y="474626"/>
            <a:ext cx="7480595" cy="63833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DAC</a:t>
            </a:r>
            <a:r>
              <a:rPr lang="zh-CN" altLang="en-US" sz="4000" dirty="0"/>
              <a:t>的引脚描述</a:t>
            </a:r>
            <a:endParaRPr lang="en-US" altLang="zh-CN" sz="4000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FE9A6C-7209-4CC1-A25E-4545B2FE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F154E-A67F-4D28-9B02-7CC4A7161150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0FF7AC-B940-46CC-BA72-AB3733702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0D917B-4853-41BF-9F87-ED2A6A1C1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543A2B-A924-454E-8B21-1688BC83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2043112"/>
            <a:ext cx="9086850" cy="277177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4000" dirty="0"/>
              <a:t>DAC</a:t>
            </a:r>
            <a:r>
              <a:rPr lang="zh-CN" altLang="en-US" sz="4000" dirty="0"/>
              <a:t>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350645"/>
            <a:ext cx="8672195" cy="49644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dirty="0"/>
              <a:t>DAC</a:t>
            </a:r>
            <a:r>
              <a:rPr lang="zh-CN" altLang="en-US" sz="2800" dirty="0"/>
              <a:t>通道使能</a:t>
            </a:r>
          </a:p>
          <a:p>
            <a:pPr>
              <a:lnSpc>
                <a:spcPct val="140000"/>
              </a:lnSpc>
            </a:pPr>
            <a:r>
              <a:rPr lang="en-US" altLang="zh-CN" sz="2800" dirty="0"/>
              <a:t>DAC</a:t>
            </a:r>
            <a:r>
              <a:rPr lang="zh-CN" altLang="en-US" sz="2800" dirty="0"/>
              <a:t>输出缓存使能</a:t>
            </a:r>
          </a:p>
          <a:p>
            <a:pPr>
              <a:lnSpc>
                <a:spcPct val="140000"/>
              </a:lnSpc>
            </a:pPr>
            <a:r>
              <a:rPr lang="en-US" altLang="zh-CN" sz="2800" dirty="0"/>
              <a:t>DAC</a:t>
            </a:r>
            <a:r>
              <a:rPr lang="zh-CN" altLang="en-US" sz="2800" dirty="0"/>
              <a:t>输出电压</a:t>
            </a:r>
          </a:p>
          <a:p>
            <a:pPr>
              <a:lnSpc>
                <a:spcPct val="140000"/>
              </a:lnSpc>
            </a:pPr>
            <a:r>
              <a:rPr lang="en-US" altLang="zh-CN" sz="2800" dirty="0"/>
              <a:t>DAC</a:t>
            </a:r>
            <a:r>
              <a:rPr lang="zh-CN" altLang="en-US" sz="2800" dirty="0"/>
              <a:t>数据格式</a:t>
            </a:r>
          </a:p>
          <a:p>
            <a:pPr>
              <a:lnSpc>
                <a:spcPct val="140000"/>
              </a:lnSpc>
            </a:pPr>
            <a:r>
              <a:rPr lang="en-US" altLang="zh-CN" sz="2800" dirty="0"/>
              <a:t>DAC</a:t>
            </a:r>
            <a:r>
              <a:rPr lang="zh-CN" altLang="en-US" sz="2800" dirty="0"/>
              <a:t>转换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57505F-D72D-427A-9C95-D61A52743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1C08-86A0-44BA-8EB5-AEFDA9E1750F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3FC49D-22A1-4E1D-A381-8C0C493C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2EF113-69B8-4421-947E-387F5AA5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104</a:t>
            </a:fld>
            <a:endParaRPr lang="zh-CN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DAC</a:t>
            </a:r>
            <a:r>
              <a:rPr lang="zh-CN" altLang="en-US" sz="4000" dirty="0"/>
              <a:t>通道使能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350645"/>
            <a:ext cx="8672195" cy="49644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/>
              <a:t>将</a:t>
            </a:r>
            <a:r>
              <a:rPr lang="en-US" altLang="zh-CN" sz="2800" dirty="0"/>
              <a:t>DAC_CR</a:t>
            </a:r>
            <a:r>
              <a:rPr lang="zh-CN" altLang="en-US" sz="2800" dirty="0"/>
              <a:t>寄存器的</a:t>
            </a:r>
            <a:r>
              <a:rPr lang="en-US" altLang="zh-CN" sz="2800" dirty="0" err="1"/>
              <a:t>ENx</a:t>
            </a:r>
            <a:r>
              <a:rPr lang="zh-CN" altLang="en-US" sz="2800" dirty="0"/>
              <a:t>位置</a:t>
            </a:r>
            <a:r>
              <a:rPr lang="en-US" altLang="zh-CN" sz="2800" dirty="0"/>
              <a:t>1</a:t>
            </a:r>
            <a:r>
              <a:rPr lang="zh-CN" altLang="en-US" sz="2800" dirty="0"/>
              <a:t>即可打开</a:t>
            </a:r>
            <a:r>
              <a:rPr lang="en-US" altLang="zh-CN" sz="2800" dirty="0"/>
              <a:t>DAC</a:t>
            </a:r>
            <a:r>
              <a:rPr lang="zh-CN" altLang="en-US" sz="2800" dirty="0"/>
              <a:t>通道</a:t>
            </a:r>
            <a:r>
              <a:rPr lang="en-US" altLang="zh-CN" sz="2800" dirty="0"/>
              <a:t>x</a:t>
            </a:r>
            <a:r>
              <a:rPr lang="zh-CN" altLang="en-US" sz="2800" dirty="0"/>
              <a:t>的供电，通道</a:t>
            </a:r>
            <a:r>
              <a:rPr lang="en-US" altLang="zh-CN" sz="2800" dirty="0"/>
              <a:t>x</a:t>
            </a:r>
            <a:r>
              <a:rPr lang="zh-CN" altLang="en-US" sz="2800" dirty="0"/>
              <a:t>即被使能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>
                <a:sym typeface="+mn-ea"/>
              </a:rPr>
              <a:t>注意：</a:t>
            </a:r>
            <a:r>
              <a:rPr lang="en-US" altLang="zh-CN" sz="2400" dirty="0" err="1">
                <a:sym typeface="+mn-ea"/>
              </a:rPr>
              <a:t>ENx</a:t>
            </a:r>
            <a:r>
              <a:rPr lang="zh-CN" altLang="en-US" sz="2400" dirty="0">
                <a:sym typeface="+mn-ea"/>
              </a:rPr>
              <a:t>位置位只使能</a:t>
            </a:r>
            <a:r>
              <a:rPr lang="en-US" altLang="zh-CN" sz="2400" dirty="0">
                <a:sym typeface="+mn-ea"/>
              </a:rPr>
              <a:t>DAC</a:t>
            </a:r>
            <a:r>
              <a:rPr lang="zh-CN" altLang="en-US" sz="2400" dirty="0">
                <a:sym typeface="+mn-ea"/>
              </a:rPr>
              <a:t>通道</a:t>
            </a:r>
            <a:r>
              <a:rPr lang="en-US" altLang="zh-CN" sz="2400" dirty="0">
                <a:sym typeface="+mn-ea"/>
              </a:rPr>
              <a:t>x</a:t>
            </a:r>
            <a:r>
              <a:rPr lang="zh-CN" altLang="en-US" sz="2400" dirty="0">
                <a:sym typeface="+mn-ea"/>
              </a:rPr>
              <a:t>的模拟部分，即便该位被置</a:t>
            </a:r>
            <a:r>
              <a:rPr lang="en-US" altLang="zh-CN" sz="2400" dirty="0">
                <a:sym typeface="+mn-ea"/>
              </a:rPr>
              <a:t>0</a:t>
            </a:r>
            <a:r>
              <a:rPr lang="zh-CN" altLang="en-US" sz="2400" dirty="0">
                <a:sym typeface="+mn-ea"/>
              </a:rPr>
              <a:t>，</a:t>
            </a:r>
            <a:r>
              <a:rPr lang="en-US" altLang="zh-CN" sz="2400" dirty="0">
                <a:sym typeface="+mn-ea"/>
              </a:rPr>
              <a:t>DAC</a:t>
            </a:r>
            <a:r>
              <a:rPr lang="zh-CN" altLang="en-US" sz="2400" dirty="0">
                <a:sym typeface="+mn-ea"/>
              </a:rPr>
              <a:t>通道</a:t>
            </a:r>
            <a:r>
              <a:rPr lang="en-US" altLang="zh-CN" sz="2400" dirty="0">
                <a:sym typeface="+mn-ea"/>
              </a:rPr>
              <a:t>x</a:t>
            </a:r>
            <a:r>
              <a:rPr lang="zh-CN" altLang="en-US" sz="2400" dirty="0">
                <a:sym typeface="+mn-ea"/>
              </a:rPr>
              <a:t>的数字部分仍然继续工作</a:t>
            </a:r>
            <a:endParaRPr lang="zh-CN" altLang="en-US" sz="2400" dirty="0"/>
          </a:p>
          <a:p>
            <a:r>
              <a:rPr lang="en-US" altLang="zh-CN" sz="2800" dirty="0"/>
              <a:t>DAC</a:t>
            </a:r>
            <a:r>
              <a:rPr lang="zh-CN" altLang="en-US" sz="2800" dirty="0"/>
              <a:t>输出缓存使能</a:t>
            </a:r>
          </a:p>
          <a:p>
            <a:pPr lvl="1" algn="just">
              <a:lnSpc>
                <a:spcPct val="130000"/>
              </a:lnSpc>
            </a:pPr>
            <a:r>
              <a:rPr lang="en-US" altLang="zh-CN" sz="2400" dirty="0"/>
              <a:t>DAC</a:t>
            </a:r>
            <a:r>
              <a:rPr lang="zh-CN" altLang="en-US" sz="2400" dirty="0"/>
              <a:t>接口中集成了</a:t>
            </a:r>
            <a:r>
              <a:rPr lang="en-US" altLang="zh-CN" sz="2400" dirty="0"/>
              <a:t>2</a:t>
            </a:r>
            <a:r>
              <a:rPr lang="zh-CN" altLang="en-US" sz="2400" dirty="0"/>
              <a:t>个输出缓存，可以用来减少输出阻抗</a:t>
            </a:r>
            <a:endParaRPr lang="en-US" altLang="zh-CN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541CD6-3DF2-4AB3-BF5D-16D9A2B3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74D6-B18C-478A-B2FE-F86B69B88ADD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7D039D-EA6B-4D3B-A1AF-86DEA0C0F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67D07-339F-45EA-AE18-64311919B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105</a:t>
            </a:fld>
            <a:endParaRPr lang="zh-CN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193791"/>
            <a:ext cx="8672242" cy="848434"/>
          </a:xfrm>
        </p:spPr>
        <p:txBody>
          <a:bodyPr/>
          <a:lstStyle/>
          <a:p>
            <a:r>
              <a:rPr lang="en-US" altLang="zh-CN" sz="4000" dirty="0"/>
              <a:t>DAC</a:t>
            </a:r>
            <a:r>
              <a:rPr lang="zh-CN" altLang="en-US" sz="4000" dirty="0"/>
              <a:t>输出电压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956" y="1604772"/>
            <a:ext cx="9124044" cy="36484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/>
              <a:t>数字输入经过</a:t>
            </a:r>
            <a:r>
              <a:rPr lang="en-US" altLang="zh-CN" sz="2800" dirty="0"/>
              <a:t>DAC</a:t>
            </a:r>
            <a:r>
              <a:rPr lang="zh-CN" altLang="en-US" sz="2800" dirty="0"/>
              <a:t>被线性转换为模拟电压输出，其范围</a:t>
            </a:r>
            <a:r>
              <a:rPr lang="en-US" altLang="zh-CN" sz="2800" dirty="0"/>
              <a:t>0</a:t>
            </a:r>
            <a:r>
              <a:rPr lang="zh-CN" altLang="en-US" sz="2800" dirty="0">
                <a:sym typeface="Symbol" panose="05050102010706020507" pitchFamily="18" charset="2"/>
              </a:rPr>
              <a:t>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REF+</a:t>
            </a:r>
            <a:endParaRPr lang="en-US" altLang="zh-CN" sz="2800" dirty="0"/>
          </a:p>
          <a:p>
            <a:pPr>
              <a:lnSpc>
                <a:spcPct val="110000"/>
              </a:lnSpc>
            </a:pPr>
            <a:r>
              <a:rPr lang="zh-CN" altLang="en-US" sz="2800" dirty="0"/>
              <a:t>任一</a:t>
            </a:r>
            <a:r>
              <a:rPr lang="en-US" altLang="zh-CN" sz="2800" dirty="0"/>
              <a:t>DAC</a:t>
            </a:r>
            <a:r>
              <a:rPr lang="zh-CN" altLang="en-US" sz="2800" dirty="0"/>
              <a:t>通道引脚上的输出电压均满足关系式</a:t>
            </a:r>
            <a:endParaRPr lang="en-US" altLang="zh-CN" sz="2800" dirty="0"/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DAC</a:t>
            </a:r>
            <a:r>
              <a:rPr lang="zh-CN" altLang="en-US" sz="2400" dirty="0"/>
              <a:t>输出</a:t>
            </a:r>
            <a:r>
              <a:rPr lang="en-US" altLang="zh-CN" sz="2400" dirty="0"/>
              <a:t>=</a:t>
            </a:r>
            <a:r>
              <a:rPr lang="en-US" altLang="zh-CN" sz="2400" dirty="0">
                <a:sym typeface="+mn-ea"/>
              </a:rPr>
              <a:t>V</a:t>
            </a:r>
            <a:r>
              <a:rPr lang="en-US" altLang="zh-CN" sz="2400" baseline="-25000" dirty="0">
                <a:sym typeface="+mn-ea"/>
              </a:rPr>
              <a:t>REF</a:t>
            </a:r>
            <a:r>
              <a:rPr lang="en-US" altLang="zh-CN" sz="2400" dirty="0">
                <a:latin typeface="Arial" panose="020B0604020202090204" pitchFamily="34" charset="0"/>
                <a:sym typeface="+mn-ea"/>
              </a:rPr>
              <a:t>×</a:t>
            </a:r>
            <a:r>
              <a:rPr lang="zh-CN" altLang="en-US" sz="2400" dirty="0">
                <a:latin typeface="Arial" panose="020B0604020202090204" pitchFamily="34" charset="0"/>
                <a:sym typeface="+mn-ea"/>
              </a:rPr>
              <a:t>（</a:t>
            </a:r>
            <a:r>
              <a:rPr lang="en-US" altLang="zh-CN" sz="2400" dirty="0">
                <a:latin typeface="Arial" panose="020B0604020202090204" pitchFamily="34" charset="0"/>
                <a:sym typeface="+mn-ea"/>
              </a:rPr>
              <a:t>DOR/4095</a:t>
            </a:r>
            <a:r>
              <a:rPr lang="zh-CN" altLang="en-US" sz="2400" dirty="0">
                <a:latin typeface="Arial" panose="020B0604020202090204" pitchFamily="34" charset="0"/>
                <a:sym typeface="+mn-ea"/>
              </a:rPr>
              <a:t>）</a:t>
            </a:r>
            <a:endParaRPr lang="en-US" altLang="zh-CN" sz="2400" dirty="0">
              <a:latin typeface="Arial" panose="020B0604020202090204" pitchFamily="34" charset="0"/>
              <a:sym typeface="+mn-ea"/>
            </a:endParaRPr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DOR</a:t>
            </a:r>
            <a:r>
              <a:rPr lang="zh-CN" altLang="en-US" sz="2400" dirty="0"/>
              <a:t>：通道数据寄存器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317321-E8D3-41A2-81E5-CF301E409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253F-685D-45A1-B850-0553E97F05F3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AF2A6D-5256-4411-9690-C6D8F92D5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890B3F-C323-4414-80E9-FF927D95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106</a:t>
            </a:fld>
            <a:endParaRPr lang="zh-CN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DAC</a:t>
            </a:r>
            <a:r>
              <a:rPr lang="zh-CN" altLang="en-US" sz="4000" dirty="0"/>
              <a:t>数据格式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211" y="1229656"/>
            <a:ext cx="8672195" cy="49644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/>
              <a:t>根据不同配置，数据以不同的方式写入指定的寄存器</a:t>
            </a:r>
          </a:p>
          <a:p>
            <a:pPr lvl="1" algn="just">
              <a:lnSpc>
                <a:spcPct val="130000"/>
              </a:lnSpc>
            </a:pPr>
            <a:r>
              <a:rPr lang="zh-CN" altLang="en-US" sz="2400" dirty="0"/>
              <a:t>对于</a:t>
            </a:r>
            <a:r>
              <a:rPr lang="en-US" altLang="zh-CN" sz="2400" dirty="0"/>
              <a:t>DAC</a:t>
            </a:r>
            <a:r>
              <a:rPr lang="zh-CN" altLang="en-US" sz="2400" dirty="0"/>
              <a:t>单通道，存在三种可能的写入方式</a:t>
            </a:r>
            <a:endParaRPr lang="en-US" altLang="zh-CN" sz="2400" dirty="0"/>
          </a:p>
          <a:p>
            <a:pPr lvl="1" algn="just">
              <a:lnSpc>
                <a:spcPct val="130000"/>
              </a:lnSpc>
            </a:pPr>
            <a:endParaRPr lang="en-US" altLang="zh-CN" sz="2400" dirty="0"/>
          </a:p>
          <a:p>
            <a:pPr lvl="1" algn="just">
              <a:lnSpc>
                <a:spcPct val="130000"/>
              </a:lnSpc>
            </a:pPr>
            <a:endParaRPr lang="zh-CN" altLang="en-US" sz="2400" dirty="0"/>
          </a:p>
          <a:p>
            <a:pPr lvl="1" algn="just">
              <a:lnSpc>
                <a:spcPct val="130000"/>
              </a:lnSpc>
              <a:spcBef>
                <a:spcPts val="1200"/>
              </a:spcBef>
            </a:pPr>
            <a:endParaRPr lang="en-US" altLang="zh-CN" sz="2400" dirty="0">
              <a:sym typeface="+mn-ea"/>
            </a:endParaRPr>
          </a:p>
          <a:p>
            <a:pPr lvl="1" algn="just">
              <a:lnSpc>
                <a:spcPct val="130000"/>
              </a:lnSpc>
              <a:spcBef>
                <a:spcPts val="1200"/>
              </a:spcBef>
            </a:pPr>
            <a:r>
              <a:rPr lang="zh-CN" altLang="en-US" sz="2400" dirty="0">
                <a:sym typeface="+mn-ea"/>
              </a:rPr>
              <a:t>对于</a:t>
            </a:r>
            <a:r>
              <a:rPr lang="en-US" altLang="zh-CN" sz="2400" dirty="0">
                <a:sym typeface="+mn-ea"/>
              </a:rPr>
              <a:t>DAC</a:t>
            </a:r>
            <a:r>
              <a:rPr lang="zh-CN" altLang="en-US" sz="2400" dirty="0">
                <a:sym typeface="+mn-ea"/>
              </a:rPr>
              <a:t>双通道，存在三种可能的写入方式</a:t>
            </a:r>
            <a:endParaRPr lang="zh-CN" altLang="en-US" sz="2400" dirty="0"/>
          </a:p>
        </p:txBody>
      </p:sp>
      <p:pic>
        <p:nvPicPr>
          <p:cNvPr id="4" name="图片 3" descr="img5-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68" y="4882621"/>
            <a:ext cx="4880919" cy="1491445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11AEAA-24E9-4C19-8552-3BC58AF11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6FDA-35F2-4D04-89B1-9FEE230835F2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08934E-69FF-456E-9464-5D3C8C714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F9E8C7-51FD-4FA0-9FF7-56EEEFB97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BFD63F8-73F2-4FC5-A7F3-270427EFD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368" y="2510714"/>
            <a:ext cx="4745737" cy="140815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 DAC</a:t>
            </a:r>
            <a:r>
              <a:rPr lang="zh-CN" altLang="en-US" sz="4000" dirty="0"/>
              <a:t>转换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495425"/>
            <a:ext cx="8672195" cy="451548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dirty="0" err="1"/>
              <a:t>DAC_DORx</a:t>
            </a:r>
            <a:r>
              <a:rPr lang="zh-CN" altLang="en-US" sz="2800" dirty="0"/>
              <a:t>数据寄存器无法直接写入数据，任何输出到</a:t>
            </a:r>
            <a:r>
              <a:rPr lang="en-US" altLang="zh-CN" sz="2800" dirty="0"/>
              <a:t>DAC</a:t>
            </a:r>
            <a:r>
              <a:rPr lang="zh-CN" altLang="en-US" sz="2800" dirty="0"/>
              <a:t>通道</a:t>
            </a:r>
            <a:r>
              <a:rPr lang="en-US" altLang="zh-CN" sz="2800" dirty="0"/>
              <a:t>x</a:t>
            </a:r>
            <a:r>
              <a:rPr lang="zh-CN" altLang="en-US" sz="2800" dirty="0"/>
              <a:t>的数据都必须先写入</a:t>
            </a:r>
            <a:r>
              <a:rPr lang="en-US" altLang="zh-CN" sz="2800" dirty="0" err="1"/>
              <a:t>DAC</a:t>
            </a:r>
            <a:r>
              <a:rPr lang="en-US" altLang="zh-CN" sz="2800" dirty="0" err="1">
                <a:sym typeface="+mn-ea"/>
              </a:rPr>
              <a:t>_DHRx</a:t>
            </a:r>
            <a:r>
              <a:rPr lang="zh-CN" altLang="en-US" sz="2800" dirty="0">
                <a:sym typeface="+mn-ea"/>
              </a:rPr>
              <a:t>寄存器才能传到通道</a:t>
            </a:r>
            <a:r>
              <a:rPr lang="en-US" altLang="zh-CN" sz="2800" dirty="0">
                <a:sym typeface="+mn-ea"/>
              </a:rPr>
              <a:t>x</a:t>
            </a:r>
          </a:p>
          <a:p>
            <a:pPr lvl="1" algn="just">
              <a:lnSpc>
                <a:spcPct val="130000"/>
              </a:lnSpc>
            </a:pPr>
            <a:r>
              <a:rPr lang="zh-CN" altLang="en-US" sz="2400" dirty="0">
                <a:sym typeface="+mn-ea"/>
              </a:rPr>
              <a:t>如果未选中硬件触发，存入寄存器</a:t>
            </a:r>
            <a:r>
              <a:rPr lang="en-US" altLang="zh-CN" sz="2400" dirty="0" err="1">
                <a:sym typeface="+mn-ea"/>
              </a:rPr>
              <a:t>DAC_DHRx</a:t>
            </a:r>
            <a:r>
              <a:rPr lang="zh-CN" altLang="en-US" sz="2400" dirty="0">
                <a:sym typeface="+mn-ea"/>
              </a:rPr>
              <a:t>中的数据会在一个</a:t>
            </a:r>
            <a:r>
              <a:rPr lang="en-US" altLang="zh-CN" sz="2400" dirty="0">
                <a:sym typeface="+mn-ea"/>
              </a:rPr>
              <a:t>APB1</a:t>
            </a:r>
            <a:r>
              <a:rPr lang="zh-CN" altLang="en-US" sz="2400" dirty="0">
                <a:sym typeface="+mn-ea"/>
              </a:rPr>
              <a:t>时钟周期后自动传输至寄存器</a:t>
            </a:r>
            <a:r>
              <a:rPr lang="en-US" altLang="zh-CN" sz="2400" dirty="0" err="1">
                <a:sym typeface="+mn-ea"/>
              </a:rPr>
              <a:t>DAC_DORx</a:t>
            </a:r>
            <a:endParaRPr lang="en-US" altLang="zh-CN" sz="2400" dirty="0">
              <a:sym typeface="+mn-ea"/>
            </a:endParaRPr>
          </a:p>
          <a:p>
            <a:pPr lvl="1" algn="just">
              <a:lnSpc>
                <a:spcPct val="130000"/>
              </a:lnSpc>
            </a:pPr>
            <a:r>
              <a:rPr lang="zh-CN" altLang="en-US" sz="2400" dirty="0"/>
              <a:t>如果选中硬件触发，数据传输在触发发生之后</a:t>
            </a:r>
            <a:r>
              <a:rPr lang="en-US" altLang="zh-CN" sz="2400" dirty="0"/>
              <a:t>3</a:t>
            </a:r>
            <a:r>
              <a:rPr lang="zh-CN" altLang="en-US" sz="2400" dirty="0"/>
              <a:t>个</a:t>
            </a:r>
            <a:r>
              <a:rPr lang="en-US" altLang="zh-CN" sz="2400" dirty="0"/>
              <a:t>APB1</a:t>
            </a:r>
            <a:r>
              <a:rPr lang="zh-CN" altLang="en-US" sz="2400" dirty="0"/>
              <a:t>时钟周期后完成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6778FB-E24B-46D9-8D8E-355B5AFFE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BD3E-1189-43FA-8A75-599B72EE9A16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FE94D1-2F51-4E1F-A9E3-D3348FBF1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50BB06-7B7B-4FA5-BDA0-D8D6CD53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108</a:t>
            </a:fld>
            <a:endParaRPr lang="zh-CN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DAC</a:t>
            </a:r>
            <a:r>
              <a:rPr lang="zh-CN" altLang="en-US" sz="4000" dirty="0"/>
              <a:t>转换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290320"/>
            <a:ext cx="8672195" cy="4912995"/>
          </a:xfrm>
        </p:spPr>
        <p:txBody>
          <a:bodyPr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/>
              <a:t>当数据从</a:t>
            </a:r>
            <a:r>
              <a:rPr lang="en-US" altLang="zh-CN" sz="2400" dirty="0" err="1">
                <a:sym typeface="+mn-ea"/>
              </a:rPr>
              <a:t>DAC_DHRx</a:t>
            </a:r>
            <a:r>
              <a:rPr lang="zh-CN" altLang="en-US" sz="2400" dirty="0">
                <a:sym typeface="+mn-ea"/>
              </a:rPr>
              <a:t>寄存器写入</a:t>
            </a:r>
            <a:r>
              <a:rPr lang="en-US" altLang="zh-CN" sz="2400" dirty="0" err="1">
                <a:sym typeface="+mn-ea"/>
              </a:rPr>
              <a:t>DAC_DORx</a:t>
            </a:r>
            <a:r>
              <a:rPr lang="zh-CN" altLang="en-US" sz="2400" dirty="0">
                <a:sym typeface="+mn-ea"/>
              </a:rPr>
              <a:t>寄存器，在经过时延</a:t>
            </a:r>
            <a:r>
              <a:rPr lang="en-US" altLang="zh-CN" sz="2400" dirty="0" err="1">
                <a:sym typeface="+mn-ea"/>
              </a:rPr>
              <a:t>t</a:t>
            </a:r>
            <a:r>
              <a:rPr lang="en-US" altLang="zh-CN" sz="2400" baseline="-25000" dirty="0" err="1">
                <a:sym typeface="+mn-ea"/>
              </a:rPr>
              <a:t>SETTLING</a:t>
            </a:r>
            <a:r>
              <a:rPr lang="zh-CN" altLang="en-US" sz="2400" dirty="0">
                <a:sym typeface="+mn-ea"/>
              </a:rPr>
              <a:t>之后，</a:t>
            </a:r>
            <a:r>
              <a:rPr lang="en-US" altLang="zh-CN" sz="2400" dirty="0">
                <a:sym typeface="+mn-ea"/>
              </a:rPr>
              <a:t>DAC</a:t>
            </a:r>
            <a:r>
              <a:rPr lang="zh-CN" altLang="en-US" sz="2400" dirty="0">
                <a:sym typeface="+mn-ea"/>
              </a:rPr>
              <a:t>的输出即有效，该时延的长短依赖于电源电压和模拟输出负载的大小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96" y="2756101"/>
            <a:ext cx="8565951" cy="2774315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D94231-25B9-4FCC-9B27-B70051914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7BDC-2A9C-4132-86A2-AB3DA2231BF0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ABC0E9-C7CD-4468-B287-760A2945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2E4356-7EE2-4AA2-B950-5D9DF633A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109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4DFCF0-2343-496D-8BA0-3B7AF5B825A2}"/>
              </a:ext>
            </a:extLst>
          </p:cNvPr>
          <p:cNvSpPr/>
          <p:nvPr/>
        </p:nvSpPr>
        <p:spPr>
          <a:xfrm>
            <a:off x="2533415" y="5599886"/>
            <a:ext cx="3221908" cy="3712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DAC</a:t>
            </a:r>
            <a:r>
              <a:rPr lang="zh-CN" altLang="en-US" dirty="0"/>
              <a:t>触发关闭时的转换时序图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>
            <a:extLst>
              <a:ext uri="{FF2B5EF4-FFF2-40B4-BE49-F238E27FC236}">
                <a16:creationId xmlns:a16="http://schemas.microsoft.com/office/drawing/2014/main" id="{F4FCA23F-6E8D-4D36-837D-790192C78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内存映射</a:t>
            </a:r>
            <a:r>
              <a:rPr lang="en-US" altLang="zh-CN"/>
              <a:t>I/O</a:t>
            </a:r>
            <a:endParaRPr lang="zh-CN" altLang="en-US"/>
          </a:p>
        </p:txBody>
      </p:sp>
      <p:sp>
        <p:nvSpPr>
          <p:cNvPr id="13315" name="内容占位符 2">
            <a:extLst>
              <a:ext uri="{FF2B5EF4-FFF2-40B4-BE49-F238E27FC236}">
                <a16:creationId xmlns:a16="http://schemas.microsoft.com/office/drawing/2014/main" id="{7F289383-5E5F-4284-8FAC-2F5BE1813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为每一个</a:t>
            </a:r>
            <a:r>
              <a:rPr lang="en-US" altLang="zh-CN" dirty="0"/>
              <a:t>I/O</a:t>
            </a:r>
            <a:r>
              <a:rPr lang="zh-CN" altLang="en-US" dirty="0"/>
              <a:t>设备的寄存器提供地址，与内存是一个地址空间</a:t>
            </a:r>
            <a:endParaRPr lang="en-US" altLang="zh-CN" dirty="0"/>
          </a:p>
          <a:p>
            <a:r>
              <a:rPr lang="zh-CN" altLang="en-US" dirty="0"/>
              <a:t>程序使用普通的</a:t>
            </a:r>
            <a:r>
              <a:rPr lang="en-US" altLang="zh-CN" dirty="0"/>
              <a:t>CPU</a:t>
            </a:r>
            <a:r>
              <a:rPr lang="zh-CN" altLang="en-US" dirty="0"/>
              <a:t>读写指令来与设备通信</a:t>
            </a:r>
            <a:endParaRPr lang="en-US" altLang="zh-CN" dirty="0"/>
          </a:p>
          <a:p>
            <a:r>
              <a:rPr lang="zh-CN" altLang="en-US" dirty="0"/>
              <a:t>为设备定义地址</a:t>
            </a:r>
            <a:r>
              <a:rPr lang="en-US" altLang="zh-CN" dirty="0"/>
              <a:t>:</a:t>
            </a:r>
          </a:p>
          <a:p>
            <a:pPr>
              <a:buFont typeface="Monotype Sorts" pitchFamily="2" charset="2"/>
              <a:buNone/>
            </a:pPr>
            <a:r>
              <a:rPr lang="en-US" altLang="zh-CN" dirty="0">
                <a:latin typeface="Courier New" panose="02070309020205020404" pitchFamily="49" charset="0"/>
              </a:rPr>
              <a:t>DEV1 EQU 0x1000</a:t>
            </a:r>
          </a:p>
          <a:p>
            <a:r>
              <a:rPr lang="en-US" altLang="zh-CN" dirty="0"/>
              <a:t>Read/write </a:t>
            </a:r>
            <a:r>
              <a:rPr lang="zh-CN" altLang="en-US" dirty="0"/>
              <a:t>编码</a:t>
            </a:r>
            <a:r>
              <a:rPr lang="en-US" altLang="zh-CN" dirty="0"/>
              <a:t>:</a:t>
            </a:r>
          </a:p>
          <a:p>
            <a:pPr lvl="1">
              <a:buFont typeface="Monotype Sorts" pitchFamily="2" charset="2"/>
              <a:buNone/>
            </a:pPr>
            <a:r>
              <a:rPr lang="en-US" altLang="zh-CN" dirty="0">
                <a:latin typeface="Courier New" panose="02070309020205020404" pitchFamily="49" charset="0"/>
              </a:rPr>
              <a:t>LDR r1,=#DEV1 </a:t>
            </a:r>
          </a:p>
          <a:p>
            <a:pPr lvl="1">
              <a:buFont typeface="Monotype Sorts" pitchFamily="2" charset="2"/>
              <a:buNone/>
            </a:pPr>
            <a:r>
              <a:rPr lang="en-US" altLang="zh-CN" dirty="0">
                <a:latin typeface="Courier New" panose="02070309020205020404" pitchFamily="49" charset="0"/>
              </a:rPr>
              <a:t>LDR r0,[r1] </a:t>
            </a:r>
            <a:r>
              <a:rPr lang="zh-CN" altLang="en-US" dirty="0">
                <a:latin typeface="Courier New" panose="02070309020205020404" pitchFamily="49" charset="0"/>
              </a:rPr>
              <a:t>；</a:t>
            </a:r>
            <a:r>
              <a:rPr lang="en-US" altLang="zh-CN" dirty="0">
                <a:latin typeface="Courier New" panose="02070309020205020404" pitchFamily="49" charset="0"/>
              </a:rPr>
              <a:t>read</a:t>
            </a:r>
          </a:p>
          <a:p>
            <a:pPr lvl="1">
              <a:buFont typeface="Monotype Sorts" pitchFamily="2" charset="2"/>
              <a:buNone/>
            </a:pPr>
            <a:r>
              <a:rPr lang="en-US" altLang="zh-CN" dirty="0">
                <a:latin typeface="Courier New" panose="02070309020205020404" pitchFamily="49" charset="0"/>
              </a:rPr>
              <a:t>MOV r0,#8 </a:t>
            </a:r>
          </a:p>
          <a:p>
            <a:pPr lvl="1">
              <a:buFont typeface="Monotype Sorts" pitchFamily="2" charset="2"/>
              <a:buNone/>
            </a:pPr>
            <a:r>
              <a:rPr lang="en-US" altLang="zh-CN" dirty="0">
                <a:latin typeface="Courier New" panose="02070309020205020404" pitchFamily="49" charset="0"/>
              </a:rPr>
              <a:t>STR r0,[r1] </a:t>
            </a:r>
            <a:r>
              <a:rPr lang="zh-CN" altLang="en-US" dirty="0">
                <a:latin typeface="Courier New" panose="02070309020205020404" pitchFamily="49" charset="0"/>
              </a:rPr>
              <a:t>；</a:t>
            </a:r>
            <a:r>
              <a:rPr lang="en-US" altLang="zh-CN" dirty="0">
                <a:latin typeface="Courier New" panose="02070309020205020404" pitchFamily="49" charset="0"/>
              </a:rPr>
              <a:t>write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27342A-29F3-482B-BB41-ECEDD85C4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BC7AB-B6BA-4CFD-A6E4-65BA6785C0C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23B93B-CEA1-425B-AD86-76836DB3A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DC0418-6243-45A0-A5DF-2AFD98EE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6ED838-4FBE-49D1-BF03-F3581E6D1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D132FA-79DA-43E3-8465-11671DC42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接口的结构、编程方法</a:t>
            </a:r>
            <a:endParaRPr lang="en-US" altLang="zh-CN" dirty="0"/>
          </a:p>
          <a:p>
            <a:r>
              <a:rPr lang="en-US" altLang="zh-CN" dirty="0"/>
              <a:t>GPIO</a:t>
            </a:r>
          </a:p>
          <a:p>
            <a:r>
              <a:rPr lang="zh-CN" altLang="en-US" dirty="0"/>
              <a:t>通信接口</a:t>
            </a:r>
            <a:endParaRPr lang="en-US" altLang="zh-CN" dirty="0"/>
          </a:p>
          <a:p>
            <a:r>
              <a:rPr lang="zh-CN" altLang="en-US" dirty="0"/>
              <a:t>人机交互</a:t>
            </a:r>
            <a:endParaRPr lang="en-US" altLang="zh-CN" dirty="0"/>
          </a:p>
          <a:p>
            <a:r>
              <a:rPr lang="en-US" altLang="zh-CN" dirty="0"/>
              <a:t>ADC/DAC</a:t>
            </a:r>
            <a:r>
              <a:rPr lang="zh-CN" altLang="en-US" dirty="0"/>
              <a:t>转换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B97787-CD82-4743-9AA1-D22128D3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511815-EFC6-4478-977A-2E5CF5882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67CC77-623D-4380-BB23-B734494E6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80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0005ADFA-A9FC-4426-AF80-FC31DAEC5A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879" y="171811"/>
            <a:ext cx="8672242" cy="718526"/>
          </a:xfrm>
        </p:spPr>
        <p:txBody>
          <a:bodyPr>
            <a:normAutofit/>
          </a:bodyPr>
          <a:lstStyle/>
          <a:p>
            <a:r>
              <a:rPr lang="zh-CN" altLang="en-US" dirty="0"/>
              <a:t>内存映射</a:t>
            </a:r>
            <a:r>
              <a:rPr lang="en-US" altLang="zh-CN" dirty="0"/>
              <a:t>I/O——</a:t>
            </a:r>
            <a:r>
              <a:rPr lang="zh-CN" altLang="en-US" dirty="0"/>
              <a:t>高级语言</a:t>
            </a:r>
            <a:endParaRPr lang="en-US" altLang="zh-CN" sz="3200" dirty="0">
              <a:latin typeface="宋体" panose="02010600030101010101" pitchFamily="2" charset="-122"/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D0441C39-0221-4598-88E1-EDBDF5ADBE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读操作</a:t>
            </a:r>
            <a:endParaRPr lang="en-US" altLang="zh-CN" dirty="0"/>
          </a:p>
          <a:p>
            <a:pPr lvl="1"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char </a:t>
            </a:r>
            <a:r>
              <a:rPr lang="en-US" altLang="zh-CN" sz="2400" dirty="0" err="1">
                <a:latin typeface="Courier New" panose="02070309020205020404" pitchFamily="49" charset="0"/>
              </a:rPr>
              <a:t>readIOReg</a:t>
            </a:r>
            <a:r>
              <a:rPr lang="en-US" altLang="zh-CN" sz="2400" dirty="0">
                <a:latin typeface="Courier New" panose="02070309020205020404" pitchFamily="49" charset="0"/>
              </a:rPr>
              <a:t>(char *loc) {</a:t>
            </a:r>
          </a:p>
          <a:p>
            <a:pPr lvl="1"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return *loc; }</a:t>
            </a:r>
          </a:p>
          <a:p>
            <a:r>
              <a:rPr lang="zh-CN" altLang="en-US" dirty="0"/>
              <a:t>写操作</a:t>
            </a:r>
            <a:endParaRPr lang="en-US" altLang="zh-CN" dirty="0">
              <a:latin typeface="Courier New" panose="02070309020205020404" pitchFamily="49" charset="0"/>
            </a:endParaRPr>
          </a:p>
          <a:p>
            <a:pPr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void </a:t>
            </a:r>
            <a:r>
              <a:rPr lang="en-US" altLang="zh-CN" sz="2400" dirty="0" err="1">
                <a:latin typeface="Courier New" panose="02070309020205020404" pitchFamily="49" charset="0"/>
              </a:rPr>
              <a:t>writeIOReg</a:t>
            </a:r>
            <a:r>
              <a:rPr lang="en-US" altLang="zh-CN" sz="2400" dirty="0">
                <a:latin typeface="Courier New" panose="02070309020205020404" pitchFamily="49" charset="0"/>
              </a:rPr>
              <a:t> (char *loc, char </a:t>
            </a:r>
            <a:r>
              <a:rPr lang="en-US" altLang="zh-CN" sz="2400" dirty="0" err="1">
                <a:latin typeface="Courier New" panose="02070309020205020404" pitchFamily="49" charset="0"/>
              </a:rPr>
              <a:t>newval</a:t>
            </a:r>
            <a:r>
              <a:rPr lang="en-US" altLang="zh-CN" sz="2400" dirty="0">
                <a:latin typeface="Courier New" panose="02070309020205020404" pitchFamily="49" charset="0"/>
              </a:rPr>
              <a:t>) {</a:t>
            </a:r>
          </a:p>
          <a:p>
            <a:pPr lvl="1"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(*loc) = </a:t>
            </a:r>
            <a:r>
              <a:rPr lang="en-US" altLang="zh-CN" sz="2400" dirty="0" err="1">
                <a:latin typeface="Courier New" panose="02070309020205020404" pitchFamily="49" charset="0"/>
              </a:rPr>
              <a:t>newval</a:t>
            </a:r>
            <a:r>
              <a:rPr lang="en-US" altLang="zh-CN" sz="2400" dirty="0">
                <a:latin typeface="Courier New" panose="02070309020205020404" pitchFamily="49" charset="0"/>
              </a:rPr>
              <a:t>; }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DAB5FD-053D-4999-980F-E3B38FFB9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2BED-B96E-464E-832D-038ABB5A942F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6C3468-43FD-49A2-A2CA-C4635D1A4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98D738-403C-4136-A8AA-CD4E635E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1F3894E-89A9-4910-9FE0-3D9A51F5E218}"/>
              </a:ext>
            </a:extLst>
          </p:cNvPr>
          <p:cNvSpPr/>
          <p:nvPr/>
        </p:nvSpPr>
        <p:spPr>
          <a:xfrm>
            <a:off x="291164" y="710303"/>
            <a:ext cx="59165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readIOReg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writeIOReg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A8A1DD7D-A468-4984-9889-C56CF016BF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程序查询方式，</a:t>
            </a:r>
            <a:r>
              <a:rPr lang="zh-CN" altLang="en-US" dirty="0"/>
              <a:t>忙等</a:t>
            </a:r>
            <a:r>
              <a:rPr lang="en-US" altLang="zh-CN" dirty="0"/>
              <a:t>I/O</a:t>
            </a:r>
            <a:r>
              <a:rPr lang="zh-CN" altLang="en-US" dirty="0"/>
              <a:t>方式</a:t>
            </a:r>
            <a:endParaRPr lang="en-US" altLang="zh-CN" dirty="0"/>
          </a:p>
        </p:txBody>
      </p:sp>
      <p:sp>
        <p:nvSpPr>
          <p:cNvPr id="16392" name="Rectangle 3">
            <a:extLst>
              <a:ext uri="{FF2B5EF4-FFF2-40B4-BE49-F238E27FC236}">
                <a16:creationId xmlns:a16="http://schemas.microsoft.com/office/drawing/2014/main" id="{407C8B86-DCD8-45E1-AFD8-B849F4EAFA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通过</a:t>
            </a:r>
            <a:r>
              <a:rPr lang="en-US" altLang="zh-CN" sz="2800" dirty="0"/>
              <a:t>CPU</a:t>
            </a:r>
            <a:r>
              <a:rPr lang="zh-CN" altLang="en-US" sz="2800" dirty="0"/>
              <a:t>反复读</a:t>
            </a:r>
            <a:r>
              <a:rPr lang="en-US" altLang="zh-CN" sz="2800" dirty="0"/>
              <a:t>I/O</a:t>
            </a:r>
            <a:r>
              <a:rPr lang="zh-CN" altLang="en-US" sz="2800" dirty="0"/>
              <a:t>设备状态寄存器来询问设备是否空闲，又称为轮询（</a:t>
            </a:r>
            <a:r>
              <a:rPr lang="en-US" altLang="zh-CN" sz="2800" dirty="0"/>
              <a:t>polling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400" dirty="0"/>
              <a:t>外设比</a:t>
            </a:r>
            <a:r>
              <a:rPr lang="en-US" altLang="zh-CN" sz="2400" dirty="0"/>
              <a:t>CPU</a:t>
            </a:r>
            <a:r>
              <a:rPr lang="zh-CN" altLang="en-US" sz="2400" dirty="0"/>
              <a:t>慢，需要多个周期完成一项工作</a:t>
            </a:r>
            <a:endParaRPr lang="en-US" altLang="zh-CN" sz="2400" dirty="0"/>
          </a:p>
          <a:p>
            <a:pPr lvl="1"/>
            <a:r>
              <a:rPr lang="zh-CN" altLang="en-US" sz="2400" dirty="0"/>
              <a:t>必须等待前一个操作完成后再进行下一个操作</a:t>
            </a:r>
            <a:endParaRPr lang="en-US" altLang="zh-CN" sz="2400" dirty="0"/>
          </a:p>
          <a:p>
            <a:pPr lvl="1"/>
            <a:r>
              <a:rPr lang="zh-CN" altLang="en-US" sz="2400" dirty="0"/>
              <a:t>比如</a:t>
            </a:r>
            <a:r>
              <a:rPr lang="en-US" altLang="zh-CN" sz="2400" dirty="0"/>
              <a:t>CPU</a:t>
            </a:r>
            <a:r>
              <a:rPr lang="zh-CN" altLang="en-US" sz="2400" dirty="0"/>
              <a:t>向设备写数据，即输出</a:t>
            </a:r>
            <a:endParaRPr lang="en-US" altLang="zh-CN" sz="2400" dirty="0"/>
          </a:p>
          <a:p>
            <a:pPr lvl="2"/>
            <a:r>
              <a:rPr lang="zh-CN" altLang="en-US" sz="2200" dirty="0"/>
              <a:t>通过读设备状态寄存器来询问设备是否空闲</a:t>
            </a:r>
            <a:endParaRPr lang="en-US" altLang="zh-CN" sz="2200" dirty="0"/>
          </a:p>
          <a:p>
            <a:pPr lvl="2"/>
            <a:r>
              <a:rPr lang="zh-CN" altLang="en-US" sz="2200" dirty="0"/>
              <a:t>若空闲，则写数据到数据寄存器</a:t>
            </a:r>
            <a:endParaRPr lang="en-US" altLang="zh-CN" sz="2200" dirty="0"/>
          </a:p>
          <a:p>
            <a:pPr lvl="2"/>
            <a:r>
              <a:rPr lang="zh-CN" altLang="en-US" sz="2200" dirty="0"/>
              <a:t>若忙，则等待。</a:t>
            </a:r>
            <a:endParaRPr lang="en-US" altLang="zh-CN" sz="2200" dirty="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zh-CN" sz="2400" dirty="0">
              <a:latin typeface="Courier New" panose="02070309020205020404" pitchFamily="49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357856-9352-4EED-981D-047C06807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CF3F-8FB9-406F-AE97-1F92713E17E2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86531A2-98AE-44BB-BAB5-A0BC968EE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E71B5F-AA0F-4953-8E06-BB80F9B1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E478A2FC-29AE-482E-B717-C5966F5F18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忙等</a:t>
            </a:r>
            <a:r>
              <a:rPr lang="en-US" altLang="zh-CN"/>
              <a:t>I/O</a:t>
            </a:r>
            <a:r>
              <a:rPr lang="zh-CN" altLang="en-US"/>
              <a:t>方式</a:t>
            </a:r>
            <a:r>
              <a:rPr lang="en-US" altLang="zh-CN"/>
              <a:t>-</a:t>
            </a:r>
            <a:r>
              <a:rPr lang="zh-CN" altLang="en-US"/>
              <a:t>输出设备编程</a:t>
            </a:r>
            <a:endParaRPr lang="en-US" altLang="zh-CN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12B8534-BAAF-4FCE-95BB-484AD04C6A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将一个字符串写到输出设备</a:t>
            </a:r>
            <a:endParaRPr lang="en-US" altLang="zh-CN" sz="2800" dirty="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#define OUT_CHAR 0x1000 /* data register*/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#define OUT_STATUS 0x1001 /* status register*/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Char *</a:t>
            </a:r>
            <a:r>
              <a:rPr lang="en-US" altLang="zh-CN" sz="2400" dirty="0" err="1">
                <a:latin typeface="Courier New" panose="02070309020205020404" pitchFamily="49" charset="0"/>
              </a:rPr>
              <a:t>mystring</a:t>
            </a:r>
            <a:r>
              <a:rPr lang="en-US" altLang="zh-CN" sz="2400" dirty="0">
                <a:latin typeface="Courier New" panose="02070309020205020404" pitchFamily="49" charset="0"/>
              </a:rPr>
              <a:t>=“</a:t>
            </a:r>
            <a:r>
              <a:rPr lang="en-US" altLang="zh-CN" sz="2400" dirty="0" err="1">
                <a:latin typeface="Courier New" panose="02070309020205020404" pitchFamily="49" charset="0"/>
              </a:rPr>
              <a:t>Hello,world</a:t>
            </a:r>
            <a:r>
              <a:rPr lang="en-US" altLang="zh-CN" sz="2400" dirty="0">
                <a:latin typeface="Courier New" panose="02070309020205020404" pitchFamily="49" charset="0"/>
              </a:rPr>
              <a:t>.”;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Char *</a:t>
            </a:r>
            <a:r>
              <a:rPr lang="en-US" altLang="zh-CN" sz="2400" dirty="0" err="1">
                <a:latin typeface="Courier New" panose="02070309020205020404" pitchFamily="49" charset="0"/>
              </a:rPr>
              <a:t>current_char</a:t>
            </a:r>
            <a:r>
              <a:rPr lang="en-US" altLang="zh-CN" sz="2400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 err="1">
                <a:latin typeface="Courier New" panose="02070309020205020404" pitchFamily="49" charset="0"/>
              </a:rPr>
              <a:t>current_char</a:t>
            </a:r>
            <a:r>
              <a:rPr lang="en-US" altLang="zh-CN" sz="2400" dirty="0">
                <a:latin typeface="Courier New" panose="02070309020205020404" pitchFamily="49" charset="0"/>
              </a:rPr>
              <a:t> = </a:t>
            </a:r>
            <a:r>
              <a:rPr lang="en-US" altLang="zh-CN" sz="2400" dirty="0" err="1">
                <a:latin typeface="Courier New" panose="02070309020205020404" pitchFamily="49" charset="0"/>
              </a:rPr>
              <a:t>mystring</a:t>
            </a:r>
            <a:r>
              <a:rPr lang="en-US" altLang="zh-CN" sz="2400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while (*</a:t>
            </a:r>
            <a:r>
              <a:rPr lang="en-US" altLang="zh-CN" sz="2400" dirty="0" err="1">
                <a:latin typeface="Courier New" panose="02070309020205020404" pitchFamily="49" charset="0"/>
              </a:rPr>
              <a:t>current_char</a:t>
            </a:r>
            <a:r>
              <a:rPr lang="en-US" altLang="zh-CN" sz="2400" dirty="0">
                <a:latin typeface="Courier New" panose="02070309020205020404" pitchFamily="49" charset="0"/>
              </a:rPr>
              <a:t> != ‘\0’)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</a:t>
            </a:r>
            <a:r>
              <a:rPr lang="en-US" altLang="zh-CN" sz="2400" dirty="0" err="1">
                <a:latin typeface="Courier New" panose="02070309020205020404" pitchFamily="49" charset="0"/>
              </a:rPr>
              <a:t>writeIOReg</a:t>
            </a:r>
            <a:r>
              <a:rPr lang="en-US" altLang="zh-CN" sz="2400" dirty="0">
                <a:latin typeface="Courier New" panose="02070309020205020404" pitchFamily="49" charset="0"/>
              </a:rPr>
              <a:t>(OUT_CHAR,*</a:t>
            </a:r>
            <a:r>
              <a:rPr lang="en-US" altLang="zh-CN" sz="2400" dirty="0" err="1">
                <a:latin typeface="Courier New" panose="02070309020205020404" pitchFamily="49" charset="0"/>
              </a:rPr>
              <a:t>current_char</a:t>
            </a:r>
            <a:r>
              <a:rPr lang="en-US" altLang="zh-CN" sz="2400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 </a:t>
            </a:r>
            <a:r>
              <a:rPr lang="en-US" altLang="zh-CN" sz="2400" dirty="0" err="1">
                <a:latin typeface="Courier New" panose="02070309020205020404" pitchFamily="49" charset="0"/>
              </a:rPr>
              <a:t>writeIOReg</a:t>
            </a:r>
            <a:r>
              <a:rPr lang="en-US" altLang="zh-CN" sz="2400" dirty="0">
                <a:latin typeface="Courier New" panose="02070309020205020404" pitchFamily="49" charset="0"/>
              </a:rPr>
              <a:t>(OUT_STATUS,1);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while (</a:t>
            </a:r>
            <a:r>
              <a:rPr lang="en-US" altLang="zh-CN" sz="2400" dirty="0" err="1">
                <a:latin typeface="Courier New" panose="02070309020205020404" pitchFamily="49" charset="0"/>
              </a:rPr>
              <a:t>readIOReg</a:t>
            </a:r>
            <a:r>
              <a:rPr lang="en-US" altLang="zh-CN" sz="2400" dirty="0">
                <a:latin typeface="Courier New" panose="02070309020205020404" pitchFamily="49" charset="0"/>
              </a:rPr>
              <a:t>(OUT_STATUS) != 0);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</a:t>
            </a:r>
            <a:r>
              <a:rPr lang="en-US" altLang="zh-CN" sz="2400" dirty="0" err="1">
                <a:latin typeface="Courier New" panose="02070309020205020404" pitchFamily="49" charset="0"/>
              </a:rPr>
              <a:t>current_char</a:t>
            </a:r>
            <a:r>
              <a:rPr lang="en-US" altLang="zh-CN" sz="2400" dirty="0">
                <a:latin typeface="Courier New" panose="02070309020205020404" pitchFamily="49" charset="0"/>
              </a:rPr>
              <a:t>++;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D19B00-C938-4FD0-9540-ADADC7366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7D79-9916-4AEF-829A-5F078E5927DC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4A4D8E-930D-4C69-A8DC-687EA6ED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A66856-7D29-4EBD-BC16-7BFBC494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2">
            <a:extLst>
              <a:ext uri="{FF2B5EF4-FFF2-40B4-BE49-F238E27FC236}">
                <a16:creationId xmlns:a16="http://schemas.microsoft.com/office/drawing/2014/main" id="{DB989F02-C9FC-4AD4-96A0-338F209DF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92" y="114839"/>
            <a:ext cx="8672242" cy="102653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忙等</a:t>
            </a:r>
            <a:r>
              <a:rPr lang="en-US" altLang="zh-CN" dirty="0"/>
              <a:t>I/O</a:t>
            </a:r>
            <a:r>
              <a:rPr lang="zh-CN" altLang="en-US" dirty="0"/>
              <a:t>方式</a:t>
            </a:r>
            <a:r>
              <a:rPr lang="en-US" altLang="zh-CN" dirty="0"/>
              <a:t>-</a:t>
            </a:r>
            <a:r>
              <a:rPr lang="zh-CN" altLang="en-US" dirty="0"/>
              <a:t>输入</a:t>
            </a:r>
            <a:r>
              <a:rPr lang="en-US" altLang="zh-CN" dirty="0"/>
              <a:t>/</a:t>
            </a:r>
            <a:r>
              <a:rPr lang="zh-CN" altLang="en-US" dirty="0"/>
              <a:t>输出同步方式编程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3A920801-B5FD-4D7C-8B21-43AB1C1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3" y="3003550"/>
            <a:ext cx="1676400" cy="1676400"/>
          </a:xfrm>
          <a:prstGeom prst="rect">
            <a:avLst/>
          </a:prstGeom>
          <a:solidFill>
            <a:srgbClr val="66FF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CPU</a:t>
            </a:r>
          </a:p>
        </p:txBody>
      </p:sp>
      <p:sp>
        <p:nvSpPr>
          <p:cNvPr id="18441" name="Line 9">
            <a:extLst>
              <a:ext uri="{FF2B5EF4-FFF2-40B4-BE49-F238E27FC236}">
                <a16:creationId xmlns:a16="http://schemas.microsoft.com/office/drawing/2014/main" id="{B81F9F8D-8A88-451E-8CBF-66502C53A3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8813" y="3859213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46" name="TextBox 16">
            <a:extLst>
              <a:ext uri="{FF2B5EF4-FFF2-40B4-BE49-F238E27FC236}">
                <a16:creationId xmlns:a16="http://schemas.microsoft.com/office/drawing/2014/main" id="{204B5B4B-89C9-4AD3-B4E9-8AFE07E8A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492" y="1839942"/>
            <a:ext cx="1849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Input device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55" name="TextBox 16">
            <a:extLst>
              <a:ext uri="{FF2B5EF4-FFF2-40B4-BE49-F238E27FC236}">
                <a16:creationId xmlns:a16="http://schemas.microsoft.com/office/drawing/2014/main" id="{13BD5E0F-7851-484E-B9CF-5AF0FA526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4762" y="4427462"/>
            <a:ext cx="20653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Output device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56" name="Line 9">
            <a:extLst>
              <a:ext uri="{FF2B5EF4-FFF2-40B4-BE49-F238E27FC236}">
                <a16:creationId xmlns:a16="http://schemas.microsoft.com/office/drawing/2014/main" id="{A52DEC44-29F2-4D3D-A1DF-3B57348A2D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90813" y="2106613"/>
            <a:ext cx="0" cy="1752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57" name="Line 9">
            <a:extLst>
              <a:ext uri="{FF2B5EF4-FFF2-40B4-BE49-F238E27FC236}">
                <a16:creationId xmlns:a16="http://schemas.microsoft.com/office/drawing/2014/main" id="{DBF1A99D-61E5-4367-8E4F-96E780A543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90813" y="384175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58" name="Line 9">
            <a:extLst>
              <a:ext uri="{FF2B5EF4-FFF2-40B4-BE49-F238E27FC236}">
                <a16:creationId xmlns:a16="http://schemas.microsoft.com/office/drawing/2014/main" id="{66D83E16-FA90-42DE-BCFA-8220C96B194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0813" y="2106613"/>
            <a:ext cx="6477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59" name="Line 9">
            <a:extLst>
              <a:ext uri="{FF2B5EF4-FFF2-40B4-BE49-F238E27FC236}">
                <a16:creationId xmlns:a16="http://schemas.microsoft.com/office/drawing/2014/main" id="{F25EA0B5-73E6-4E27-8D0D-15CC97F70D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0813" y="4756150"/>
            <a:ext cx="6477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25D7F1-4756-481C-845C-3B1AD11FB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2EE94-3DEE-4AD5-8532-29ADB9AE1EB1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C31CB8-2F2A-4880-8462-310274E78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B16CBC-661F-4CD6-87CD-C65F84B9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15</a:t>
            </a:fld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E5382F7-454A-4F7F-8265-B83EA3DC7306}"/>
              </a:ext>
            </a:extLst>
          </p:cNvPr>
          <p:cNvGrpSpPr/>
          <p:nvPr/>
        </p:nvGrpSpPr>
        <p:grpSpPr>
          <a:xfrm>
            <a:off x="3317513" y="1207881"/>
            <a:ext cx="3616835" cy="1984513"/>
            <a:chOff x="3403504" y="4261647"/>
            <a:chExt cx="3616835" cy="1984513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8285DFA6-23E1-4F10-9EA0-BD0CBDB3C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504" y="4261647"/>
              <a:ext cx="3616835" cy="1984513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B2DA32F9-B11C-47BD-BB62-53CE2408E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907" y="4442058"/>
              <a:ext cx="1520596" cy="4322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Status reg</a:t>
              </a: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5C16985B-B610-4EB8-A8EF-E0410F13D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506" y="5588457"/>
              <a:ext cx="1579585" cy="45836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Data reg</a:t>
              </a:r>
            </a:p>
          </p:txBody>
        </p:sp>
        <p:sp>
          <p:nvSpPr>
            <p:cNvPr id="34" name="AutoShape 8">
              <a:extLst>
                <a:ext uri="{FF2B5EF4-FFF2-40B4-BE49-F238E27FC236}">
                  <a16:creationId xmlns:a16="http://schemas.microsoft.com/office/drawing/2014/main" id="{127C4C5B-2DFD-4645-AF92-931D4FF0C9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320748" y="4840100"/>
              <a:ext cx="1743966" cy="8276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mechanism</a:t>
              </a:r>
            </a:p>
          </p:txBody>
        </p:sp>
        <p:sp>
          <p:nvSpPr>
            <p:cNvPr id="35" name="Line 10">
              <a:extLst>
                <a:ext uri="{FF2B5EF4-FFF2-40B4-BE49-F238E27FC236}">
                  <a16:creationId xmlns:a16="http://schemas.microsoft.com/office/drawing/2014/main" id="{37F78506-DF14-4B3F-8921-128EEC9027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4091" y="4742741"/>
              <a:ext cx="344836" cy="1804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B03C1739-1F15-4847-B9E4-D1975C4C4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34091" y="5464382"/>
              <a:ext cx="344836" cy="2405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A87D6FC7-28DF-4586-9F24-4DA3699321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22103" y="4727149"/>
              <a:ext cx="413804" cy="4209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13">
              <a:extLst>
                <a:ext uri="{FF2B5EF4-FFF2-40B4-BE49-F238E27FC236}">
                  <a16:creationId xmlns:a16="http://schemas.microsoft.com/office/drawing/2014/main" id="{882FAD26-435C-4569-BECE-587E896F8B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22103" y="5148106"/>
              <a:ext cx="413804" cy="601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Rectangle 7">
              <a:extLst>
                <a:ext uri="{FF2B5EF4-FFF2-40B4-BE49-F238E27FC236}">
                  <a16:creationId xmlns:a16="http://schemas.microsoft.com/office/drawing/2014/main" id="{55A5D760-6DC9-4D76-A814-F09819E62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468" y="5021898"/>
              <a:ext cx="1579585" cy="4209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Control reg</a:t>
              </a:r>
            </a:p>
          </p:txBody>
        </p:sp>
        <p:sp>
          <p:nvSpPr>
            <p:cNvPr id="41" name="Line 13">
              <a:extLst>
                <a:ext uri="{FF2B5EF4-FFF2-40B4-BE49-F238E27FC236}">
                  <a16:creationId xmlns:a16="http://schemas.microsoft.com/office/drawing/2014/main" id="{CC7E8087-3505-4973-8795-4B4D1B2DE2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20542" y="5174730"/>
              <a:ext cx="4153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13">
              <a:extLst>
                <a:ext uri="{FF2B5EF4-FFF2-40B4-BE49-F238E27FC236}">
                  <a16:creationId xmlns:a16="http://schemas.microsoft.com/office/drawing/2014/main" id="{ACF678E1-FA33-4756-9163-918710C45E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31536" y="5174730"/>
              <a:ext cx="3448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5B20734-93D7-4AD1-AC11-3ABA53D86A48}"/>
              </a:ext>
            </a:extLst>
          </p:cNvPr>
          <p:cNvGrpSpPr/>
          <p:nvPr/>
        </p:nvGrpSpPr>
        <p:grpSpPr>
          <a:xfrm>
            <a:off x="3302925" y="3842663"/>
            <a:ext cx="3616835" cy="1984513"/>
            <a:chOff x="3403504" y="4261647"/>
            <a:chExt cx="3616835" cy="1984513"/>
          </a:xfrm>
        </p:grpSpPr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149F92DA-236C-447E-B041-097FA97BF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504" y="4261647"/>
              <a:ext cx="3616835" cy="1984513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6">
              <a:extLst>
                <a:ext uri="{FF2B5EF4-FFF2-40B4-BE49-F238E27FC236}">
                  <a16:creationId xmlns:a16="http://schemas.microsoft.com/office/drawing/2014/main" id="{7EE0691A-00BD-430C-83C5-F5B544DA7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907" y="4442058"/>
              <a:ext cx="1520596" cy="4322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Status reg</a:t>
              </a:r>
            </a:p>
          </p:txBody>
        </p:sp>
        <p:sp>
          <p:nvSpPr>
            <p:cNvPr id="46" name="Rectangle 7">
              <a:extLst>
                <a:ext uri="{FF2B5EF4-FFF2-40B4-BE49-F238E27FC236}">
                  <a16:creationId xmlns:a16="http://schemas.microsoft.com/office/drawing/2014/main" id="{75451207-D480-420D-9838-4FF1FB87E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506" y="5588457"/>
              <a:ext cx="1579585" cy="45836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Data reg</a:t>
              </a:r>
            </a:p>
          </p:txBody>
        </p:sp>
        <p:sp>
          <p:nvSpPr>
            <p:cNvPr id="47" name="AutoShape 8">
              <a:extLst>
                <a:ext uri="{FF2B5EF4-FFF2-40B4-BE49-F238E27FC236}">
                  <a16:creationId xmlns:a16="http://schemas.microsoft.com/office/drawing/2014/main" id="{F193FF9C-A2A5-4026-A51D-B69D1C9D5B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320748" y="4840100"/>
              <a:ext cx="1743966" cy="8276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mechanism</a:t>
              </a:r>
            </a:p>
          </p:txBody>
        </p:sp>
        <p:sp>
          <p:nvSpPr>
            <p:cNvPr id="48" name="Line 10">
              <a:extLst>
                <a:ext uri="{FF2B5EF4-FFF2-40B4-BE49-F238E27FC236}">
                  <a16:creationId xmlns:a16="http://schemas.microsoft.com/office/drawing/2014/main" id="{D0F7A5A5-0B0A-4036-B7C0-17CC76192E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4091" y="4742741"/>
              <a:ext cx="344836" cy="1804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Line 11">
              <a:extLst>
                <a:ext uri="{FF2B5EF4-FFF2-40B4-BE49-F238E27FC236}">
                  <a16:creationId xmlns:a16="http://schemas.microsoft.com/office/drawing/2014/main" id="{D37F4A71-CD9F-4164-A875-489B3DE262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34091" y="5464382"/>
              <a:ext cx="344836" cy="2405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Line 12">
              <a:extLst>
                <a:ext uri="{FF2B5EF4-FFF2-40B4-BE49-F238E27FC236}">
                  <a16:creationId xmlns:a16="http://schemas.microsoft.com/office/drawing/2014/main" id="{4BA3EA24-C042-4CDA-B9D5-1BF8ECE8C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22103" y="4727149"/>
              <a:ext cx="413804" cy="4209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Line 13">
              <a:extLst>
                <a:ext uri="{FF2B5EF4-FFF2-40B4-BE49-F238E27FC236}">
                  <a16:creationId xmlns:a16="http://schemas.microsoft.com/office/drawing/2014/main" id="{63BBA84B-FD2C-409B-99EA-BBEAC1432E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22103" y="5148106"/>
              <a:ext cx="413804" cy="601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Rectangle 7">
              <a:extLst>
                <a:ext uri="{FF2B5EF4-FFF2-40B4-BE49-F238E27FC236}">
                  <a16:creationId xmlns:a16="http://schemas.microsoft.com/office/drawing/2014/main" id="{9D5E0D82-D2FF-418F-A794-1BABCB658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468" y="5021898"/>
              <a:ext cx="1579585" cy="4209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Control reg</a:t>
              </a:r>
            </a:p>
          </p:txBody>
        </p:sp>
        <p:sp>
          <p:nvSpPr>
            <p:cNvPr id="54" name="Line 13">
              <a:extLst>
                <a:ext uri="{FF2B5EF4-FFF2-40B4-BE49-F238E27FC236}">
                  <a16:creationId xmlns:a16="http://schemas.microsoft.com/office/drawing/2014/main" id="{F99F29EC-9601-48E7-8A6E-E0F5A6D325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20542" y="5174730"/>
              <a:ext cx="4153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Line 13">
              <a:extLst>
                <a:ext uri="{FF2B5EF4-FFF2-40B4-BE49-F238E27FC236}">
                  <a16:creationId xmlns:a16="http://schemas.microsoft.com/office/drawing/2014/main" id="{6F9FDB14-D722-463D-9C73-8A915563D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31536" y="5174730"/>
              <a:ext cx="3448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17E37A37-3A71-4019-9AD8-29E7BDEE38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忙等</a:t>
            </a:r>
            <a:r>
              <a:rPr lang="en-US" altLang="zh-CN" sz="3600"/>
              <a:t>I/O</a:t>
            </a:r>
            <a:r>
              <a:rPr lang="zh-CN" altLang="en-US" sz="3600"/>
              <a:t>方式</a:t>
            </a:r>
            <a:r>
              <a:rPr lang="en-US" altLang="zh-CN" sz="3600"/>
              <a:t>-</a:t>
            </a:r>
            <a:r>
              <a:rPr lang="zh-CN" altLang="en-US" sz="3600"/>
              <a:t>输入</a:t>
            </a:r>
            <a:r>
              <a:rPr lang="en-US" altLang="zh-CN" sz="3600"/>
              <a:t>/</a:t>
            </a:r>
            <a:r>
              <a:rPr lang="zh-CN" altLang="en-US" sz="3600"/>
              <a:t>输出同步方式编程（续）</a:t>
            </a:r>
            <a:endParaRPr lang="en-US" altLang="zh-CN" sz="3600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A5B25D8-1BEE-4F66-A521-E30391D9BA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#define </a:t>
            </a:r>
            <a:r>
              <a:rPr lang="en-US" altLang="zh-CN" sz="2800" dirty="0" err="1">
                <a:latin typeface="Courier New" panose="02070309020205020404" pitchFamily="49" charset="0"/>
              </a:rPr>
              <a:t>in_CHAR</a:t>
            </a:r>
            <a:r>
              <a:rPr lang="en-US" altLang="zh-CN" sz="2800" dirty="0">
                <a:latin typeface="Courier New" panose="02070309020205020404" pitchFamily="49" charset="0"/>
              </a:rPr>
              <a:t> 0x1000 </a:t>
            </a:r>
          </a:p>
          <a:p>
            <a:pPr>
              <a:lnSpc>
                <a:spcPct val="90000"/>
              </a:lnSpc>
              <a:spcAft>
                <a:spcPts val="1200"/>
              </a:spcAft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            /* input data register */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#define </a:t>
            </a:r>
            <a:r>
              <a:rPr lang="en-US" altLang="zh-CN" sz="2800" dirty="0" err="1">
                <a:latin typeface="Courier New" panose="02070309020205020404" pitchFamily="49" charset="0"/>
              </a:rPr>
              <a:t>in_STATUS</a:t>
            </a:r>
            <a:r>
              <a:rPr lang="en-US" altLang="zh-CN" sz="2800" dirty="0">
                <a:latin typeface="Courier New" panose="02070309020205020404" pitchFamily="49" charset="0"/>
              </a:rPr>
              <a:t> 0x1001 </a:t>
            </a:r>
          </a:p>
          <a:p>
            <a:pPr>
              <a:lnSpc>
                <a:spcPct val="90000"/>
              </a:lnSpc>
              <a:spcAft>
                <a:spcPts val="1200"/>
              </a:spcAft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		 /* input status register */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#define OUT_CHAR 0x1100</a:t>
            </a:r>
          </a:p>
          <a:p>
            <a:pPr>
              <a:lnSpc>
                <a:spcPct val="90000"/>
              </a:lnSpc>
              <a:spcAft>
                <a:spcPts val="1200"/>
              </a:spcAft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 			/* output data register */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#define OUT_STATUS 0x1101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 			/* output status register */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zh-CN" sz="2800" dirty="0">
              <a:latin typeface="Courier New" panose="02070309020205020404" pitchFamily="49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22A909-0214-44D1-8566-40A3F8B9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24495-C2D9-482F-BA38-06309AD6D68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50AD07-3F80-486F-A2DC-60928873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2DE756-F4A7-4D81-BCBB-C0410F58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2">
            <a:extLst>
              <a:ext uri="{FF2B5EF4-FFF2-40B4-BE49-F238E27FC236}">
                <a16:creationId xmlns:a16="http://schemas.microsoft.com/office/drawing/2014/main" id="{08470B06-F8FC-4596-AD91-E49CC6F9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忙等</a:t>
            </a:r>
            <a:r>
              <a:rPr lang="en-US" altLang="zh-CN" sz="3200"/>
              <a:t>I/O</a:t>
            </a:r>
            <a:r>
              <a:rPr lang="zh-CN" altLang="en-US" sz="3200"/>
              <a:t>方式</a:t>
            </a:r>
            <a:r>
              <a:rPr lang="en-US" altLang="zh-CN" sz="3200"/>
              <a:t>-</a:t>
            </a:r>
            <a:r>
              <a:rPr lang="zh-CN" altLang="en-US" sz="3200"/>
              <a:t>输入</a:t>
            </a:r>
            <a:r>
              <a:rPr lang="en-US" altLang="zh-CN" sz="3200"/>
              <a:t>/</a:t>
            </a:r>
            <a:r>
              <a:rPr lang="zh-CN" altLang="en-US" sz="3200"/>
              <a:t>输出同步方式编程（续）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EC951D-F6E2-4F54-BA54-0B21009CC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zh-CN" altLang="en-US" dirty="0"/>
              <a:t>输入设备：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当有新字符能够被</a:t>
            </a:r>
            <a:r>
              <a:rPr lang="en-US" altLang="zh-CN" dirty="0"/>
              <a:t>CPU</a:t>
            </a:r>
            <a:r>
              <a:rPr lang="zh-CN" altLang="en-US" dirty="0"/>
              <a:t>读取，</a:t>
            </a:r>
            <a:r>
              <a:rPr lang="en-US" altLang="zh-CN" dirty="0">
                <a:latin typeface="Courier New" panose="02070309020205020404" pitchFamily="49" charset="0"/>
              </a:rPr>
              <a:t> </a:t>
            </a:r>
            <a:r>
              <a:rPr lang="en-US" altLang="zh-CN" dirty="0" err="1">
                <a:latin typeface="Courier New" panose="02070309020205020404" pitchFamily="49" charset="0"/>
              </a:rPr>
              <a:t>in_STATUS</a:t>
            </a:r>
            <a:r>
              <a:rPr lang="en-US" altLang="zh-CN" dirty="0">
                <a:latin typeface="Courier New" panose="02070309020205020404" pitchFamily="49" charset="0"/>
              </a:rPr>
              <a:t>=1</a:t>
            </a:r>
          </a:p>
          <a:p>
            <a:pPr lvl="1">
              <a:defRPr/>
            </a:pPr>
            <a:r>
              <a:rPr lang="zh-CN" altLang="en-US" dirty="0">
                <a:latin typeface="Courier New" panose="02070309020205020404" pitchFamily="49" charset="0"/>
              </a:rPr>
              <a:t>当字符被</a:t>
            </a:r>
            <a:r>
              <a:rPr lang="en-US" altLang="zh-CN" dirty="0">
                <a:latin typeface="Courier New" panose="02070309020205020404" pitchFamily="49" charset="0"/>
              </a:rPr>
              <a:t>CPU</a:t>
            </a:r>
            <a:r>
              <a:rPr lang="zh-CN" altLang="en-US" dirty="0">
                <a:latin typeface="Courier New" panose="02070309020205020404" pitchFamily="49" charset="0"/>
              </a:rPr>
              <a:t>读取或无字符可读，</a:t>
            </a:r>
            <a:r>
              <a:rPr lang="en-US" altLang="zh-CN" dirty="0" err="1">
                <a:latin typeface="Courier New" panose="02070309020205020404" pitchFamily="49" charset="0"/>
              </a:rPr>
              <a:t>in_STATUS</a:t>
            </a:r>
            <a:r>
              <a:rPr lang="en-US" altLang="zh-CN" dirty="0">
                <a:latin typeface="Courier New" panose="02070309020205020404" pitchFamily="49" charset="0"/>
              </a:rPr>
              <a:t>==0</a:t>
            </a:r>
          </a:p>
          <a:p>
            <a:pPr>
              <a:defRPr/>
            </a:pPr>
            <a:r>
              <a:rPr lang="zh-CN" altLang="en-US" dirty="0"/>
              <a:t>输出设备：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当</a:t>
            </a:r>
            <a:r>
              <a:rPr lang="en-US" altLang="zh-CN" dirty="0"/>
              <a:t>CPU</a:t>
            </a:r>
            <a:r>
              <a:rPr lang="zh-CN" altLang="en-US" dirty="0"/>
              <a:t>写入字符，有新字符能够被写入到输出设备</a:t>
            </a:r>
            <a:endParaRPr lang="en-US" altLang="zh-CN" dirty="0"/>
          </a:p>
          <a:p>
            <a:pPr marL="457200" lvl="1" indent="0">
              <a:buFontTx/>
              <a:buNone/>
              <a:defRPr/>
            </a:pPr>
            <a:r>
              <a:rPr lang="en-US" altLang="zh-CN" dirty="0">
                <a:latin typeface="Courier New" panose="02070309020205020404" pitchFamily="49" charset="0"/>
              </a:rPr>
              <a:t> 	</a:t>
            </a:r>
            <a:r>
              <a:rPr lang="en-US" altLang="zh-CN" dirty="0" err="1">
                <a:latin typeface="Courier New" panose="02070309020205020404" pitchFamily="49" charset="0"/>
              </a:rPr>
              <a:t>out_STATUS</a:t>
            </a:r>
            <a:r>
              <a:rPr lang="en-US" altLang="zh-CN" dirty="0">
                <a:latin typeface="Courier New" panose="02070309020205020404" pitchFamily="49" charset="0"/>
              </a:rPr>
              <a:t>=1</a:t>
            </a:r>
          </a:p>
          <a:p>
            <a:pPr lvl="1">
              <a:defRPr/>
            </a:pPr>
            <a:r>
              <a:rPr lang="zh-CN" altLang="en-US" dirty="0">
                <a:latin typeface="Courier New" panose="02070309020205020404" pitchFamily="49" charset="0"/>
              </a:rPr>
              <a:t>当字符被输出设备读取或设备无字符可读</a:t>
            </a:r>
            <a:endParaRPr lang="en-US" altLang="zh-CN" dirty="0">
              <a:latin typeface="Courier New" panose="02070309020205020404" pitchFamily="49" charset="0"/>
            </a:endParaRPr>
          </a:p>
          <a:p>
            <a:pPr marL="457200" lvl="1" indent="0">
              <a:buFontTx/>
              <a:buNone/>
              <a:defRPr/>
            </a:pPr>
            <a:r>
              <a:rPr lang="en-US" altLang="zh-CN" dirty="0">
                <a:latin typeface="Courier New" panose="02070309020205020404" pitchFamily="49" charset="0"/>
              </a:rPr>
              <a:t>	</a:t>
            </a:r>
            <a:r>
              <a:rPr lang="en-US" altLang="zh-CN" dirty="0" err="1">
                <a:latin typeface="Courier New" panose="02070309020205020404" pitchFamily="49" charset="0"/>
              </a:rPr>
              <a:t>in_STATUS</a:t>
            </a:r>
            <a:r>
              <a:rPr lang="en-US" altLang="zh-CN" dirty="0">
                <a:latin typeface="Courier New" panose="02070309020205020404" pitchFamily="49" charset="0"/>
              </a:rPr>
              <a:t>==0</a:t>
            </a:r>
            <a:endParaRPr lang="zh-CN" altLang="en-US" dirty="0"/>
          </a:p>
          <a:p>
            <a:pPr marL="0" indent="0">
              <a:buFontTx/>
              <a:buNone/>
              <a:defRPr/>
            </a:pP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BCC8DF-1313-4C5E-98DF-216EAB2A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0AD3-0931-440B-92CD-AC5CB1458DB1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319085-35BD-4480-BEA2-CA9A94BC2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5B5673-C364-4519-9DEB-D22D92874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31F9BFA3-FA70-4A15-984D-D03CE8FF9D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忙等</a:t>
            </a:r>
            <a:r>
              <a:rPr lang="en-US" altLang="zh-CN" sz="3600"/>
              <a:t>I/O</a:t>
            </a:r>
            <a:r>
              <a:rPr lang="zh-CN" altLang="en-US" sz="3600"/>
              <a:t>方式</a:t>
            </a:r>
            <a:r>
              <a:rPr lang="en-US" altLang="zh-CN" sz="3600"/>
              <a:t>-</a:t>
            </a:r>
            <a:r>
              <a:rPr lang="zh-CN" altLang="en-US" sz="3600"/>
              <a:t>输入</a:t>
            </a:r>
            <a:r>
              <a:rPr lang="en-US" altLang="zh-CN" sz="3600"/>
              <a:t>/</a:t>
            </a:r>
            <a:r>
              <a:rPr lang="zh-CN" altLang="en-US" sz="3600"/>
              <a:t>输出同步方式编程（续）</a:t>
            </a:r>
            <a:endParaRPr lang="en-US" altLang="zh-CN" sz="360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82A6906D-DDD2-474C-98E3-258E915A81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while (TRUE)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/* read */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while (</a:t>
            </a:r>
            <a:r>
              <a:rPr lang="en-US" altLang="zh-CN" sz="2800" dirty="0" err="1">
                <a:latin typeface="Courier New" panose="02070309020205020404" pitchFamily="49" charset="0"/>
              </a:rPr>
              <a:t>readIOReg</a:t>
            </a:r>
            <a:r>
              <a:rPr lang="en-US" altLang="zh-CN" sz="2800" dirty="0">
                <a:latin typeface="Courier New" panose="02070309020205020404" pitchFamily="49" charset="0"/>
              </a:rPr>
              <a:t>(IN_STATUS) == 0);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achar = (char) </a:t>
            </a:r>
            <a:r>
              <a:rPr lang="en-US" altLang="zh-CN" sz="2800" dirty="0" err="1">
                <a:latin typeface="Courier New" panose="02070309020205020404" pitchFamily="49" charset="0"/>
              </a:rPr>
              <a:t>readIOReg</a:t>
            </a:r>
            <a:r>
              <a:rPr lang="en-US" altLang="zh-CN" sz="2800" dirty="0">
                <a:latin typeface="Courier New" panose="02070309020205020404" pitchFamily="49" charset="0"/>
              </a:rPr>
              <a:t>(IN_DATA);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 </a:t>
            </a:r>
            <a:r>
              <a:rPr lang="en-US" altLang="zh-CN" sz="2800" dirty="0" err="1">
                <a:latin typeface="Courier New" panose="02070309020205020404" pitchFamily="49" charset="0"/>
              </a:rPr>
              <a:t>writeIOReg</a:t>
            </a:r>
            <a:r>
              <a:rPr lang="en-US" altLang="zh-CN" sz="2800" dirty="0">
                <a:latin typeface="Courier New" panose="02070309020205020404" pitchFamily="49" charset="0"/>
              </a:rPr>
              <a:t>(IN_STATUS,0);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/* write */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</a:t>
            </a:r>
            <a:r>
              <a:rPr lang="en-US" altLang="zh-CN" sz="2800" dirty="0" err="1">
                <a:latin typeface="Courier New" panose="02070309020205020404" pitchFamily="49" charset="0"/>
              </a:rPr>
              <a:t>writeIOReg</a:t>
            </a:r>
            <a:r>
              <a:rPr lang="en-US" altLang="zh-CN" sz="2800" dirty="0">
                <a:latin typeface="Courier New" panose="02070309020205020404" pitchFamily="49" charset="0"/>
              </a:rPr>
              <a:t>(</a:t>
            </a:r>
            <a:r>
              <a:rPr lang="en-US" altLang="zh-CN" sz="2800" dirty="0" err="1">
                <a:latin typeface="Courier New" panose="02070309020205020404" pitchFamily="49" charset="0"/>
              </a:rPr>
              <a:t>OUT_DATA,achar</a:t>
            </a:r>
            <a:r>
              <a:rPr lang="en-US" altLang="zh-CN" sz="2800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</a:t>
            </a:r>
            <a:r>
              <a:rPr lang="en-US" altLang="zh-CN" sz="2800" dirty="0" err="1">
                <a:latin typeface="Courier New" panose="02070309020205020404" pitchFamily="49" charset="0"/>
              </a:rPr>
              <a:t>writeIOReg</a:t>
            </a:r>
            <a:r>
              <a:rPr lang="en-US" altLang="zh-CN" sz="2800" dirty="0">
                <a:latin typeface="Courier New" panose="02070309020205020404" pitchFamily="49" charset="0"/>
              </a:rPr>
              <a:t>(OUT_STATUS,1);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while (</a:t>
            </a:r>
            <a:r>
              <a:rPr lang="en-US" altLang="zh-CN" sz="2800" dirty="0" err="1">
                <a:latin typeface="Courier New" panose="02070309020205020404" pitchFamily="49" charset="0"/>
              </a:rPr>
              <a:t>readIOReg</a:t>
            </a:r>
            <a:r>
              <a:rPr lang="en-US" altLang="zh-CN" sz="2800" dirty="0">
                <a:latin typeface="Courier New" panose="02070309020205020404" pitchFamily="49" charset="0"/>
              </a:rPr>
              <a:t>(OUT_STATUS) != 0);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}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DCEB55-E60C-4E58-AEDF-8A38587A7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2F34F-9B56-4E17-BF49-F42515D7ADB0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0A1CBC-9965-4ED0-A8CE-1B5C38A60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8E0A4C-4759-4543-A011-13BA0B22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5.2 GPIO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8526" y="1236846"/>
            <a:ext cx="8495030" cy="4451685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实现外设与</a:t>
            </a:r>
            <a:r>
              <a:rPr lang="en-US" altLang="zh-CN" sz="2800" dirty="0"/>
              <a:t>CPU</a:t>
            </a:r>
            <a:r>
              <a:rPr lang="zh-CN" altLang="en-US" sz="2800" dirty="0"/>
              <a:t>的连接</a:t>
            </a:r>
            <a:endParaRPr lang="zh-CN" altLang="en-US" sz="1800" dirty="0"/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GPIO</a:t>
            </a:r>
            <a:r>
              <a:rPr lang="zh-CN" altLang="en-US" sz="2400" dirty="0"/>
              <a:t>，</a:t>
            </a:r>
            <a:r>
              <a:rPr lang="en-US" altLang="zh-CN" sz="2400" dirty="0"/>
              <a:t>General Purpose </a:t>
            </a:r>
            <a:r>
              <a:rPr lang="en-US" altLang="zh-CN" sz="2400" dirty="0" err="1"/>
              <a:t>Input/Output</a:t>
            </a:r>
            <a:r>
              <a:rPr lang="zh-CN" altLang="en-US" sz="2400" dirty="0"/>
              <a:t>，通用输入</a:t>
            </a:r>
            <a:r>
              <a:rPr lang="en-US" altLang="zh-CN" sz="2400" dirty="0"/>
              <a:t>/</a:t>
            </a:r>
            <a:r>
              <a:rPr lang="zh-CN" altLang="en-US" sz="2400" dirty="0"/>
              <a:t>输出接口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I/O</a:t>
            </a:r>
            <a:r>
              <a:rPr lang="zh-CN" altLang="en-US" sz="2400" dirty="0"/>
              <a:t>接口的功能一般固定，</a:t>
            </a:r>
            <a:r>
              <a:rPr lang="en-US" altLang="zh-CN" sz="2400" dirty="0"/>
              <a:t>GPIO</a:t>
            </a:r>
            <a:r>
              <a:rPr lang="zh-CN" altLang="en-US" sz="2400" dirty="0"/>
              <a:t>可通过寄存器配置和编程实现功能复用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GPIO</a:t>
            </a:r>
            <a:r>
              <a:rPr lang="zh-CN" altLang="en-US" sz="2400" dirty="0"/>
              <a:t>一个端口对应微处理器的一组引脚，</a:t>
            </a:r>
            <a:r>
              <a:rPr lang="en-US" altLang="zh-CN" sz="2400" dirty="0"/>
              <a:t>GPIO</a:t>
            </a:r>
            <a:r>
              <a:rPr lang="zh-CN" altLang="en-US" sz="2400" dirty="0"/>
              <a:t>的功能通过一组寄存器来配置</a:t>
            </a:r>
          </a:p>
          <a:p>
            <a:pPr marL="0" indent="0">
              <a:buFont typeface="Arial" panose="020B0604020202090204" pitchFamily="34" charset="0"/>
              <a:buNone/>
            </a:pPr>
            <a:endParaRPr lang="zh-CN" altLang="en-US" sz="12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42CFA6-01A6-4FCB-BDE2-9AA36B3DF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D1A74-FF90-4713-9439-8E4575B5C254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5AA1C8-9DE3-4B33-92A6-4DD614A3D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大纲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接口</a:t>
            </a:r>
            <a:endParaRPr lang="en-US" altLang="zh-CN" dirty="0"/>
          </a:p>
          <a:p>
            <a:r>
              <a:rPr lang="en-US" altLang="zh-CN" dirty="0"/>
              <a:t>GPIO</a:t>
            </a:r>
          </a:p>
          <a:p>
            <a:r>
              <a:rPr lang="zh-CN" altLang="en-US" dirty="0"/>
              <a:t>中断与事件</a:t>
            </a:r>
            <a:endParaRPr lang="en-US" altLang="zh-CN" dirty="0"/>
          </a:p>
          <a:p>
            <a:r>
              <a:rPr lang="zh-CN" altLang="en-US" dirty="0"/>
              <a:t>通信接口</a:t>
            </a:r>
            <a:endParaRPr lang="en-US" altLang="zh-CN" dirty="0"/>
          </a:p>
          <a:p>
            <a:r>
              <a:rPr lang="zh-CN" altLang="en-US" dirty="0"/>
              <a:t>人机交互</a:t>
            </a:r>
            <a:endParaRPr lang="en-US" altLang="zh-CN" dirty="0"/>
          </a:p>
          <a:p>
            <a:r>
              <a:rPr lang="en-US" altLang="zh-CN" dirty="0"/>
              <a:t>ADC/DAC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F58241-5CFE-4101-85A1-2843F509A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9F-3959-4938-9470-EEA37708974F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1828AD-2E1C-4ADA-A98F-46C1ECD5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EA298B-A3B2-4FF5-9C87-508D85777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GPIO</a:t>
            </a:r>
            <a:r>
              <a:rPr lang="zh-CN" altLang="en-US" sz="3600" dirty="0"/>
              <a:t>端口内部结构图</a:t>
            </a:r>
            <a:endParaRPr lang="en-US" altLang="zh-CN" sz="3600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33B34F-BA9C-412A-93AA-B973F0A0C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FAA9D-1C4B-4C4E-9C6F-F77DD735EA10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C5574EC-8D19-447A-97C5-4AA516CA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22BB202-B622-4855-BDFC-27C1ADCFE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06" y="1202662"/>
            <a:ext cx="8458200" cy="490711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3600" dirty="0"/>
              <a:t>例：</a:t>
            </a:r>
            <a:r>
              <a:rPr lang="en-US" altLang="zh-CN" sz="3600" dirty="0"/>
              <a:t>Cortex-M4 STM32F43XXX</a:t>
            </a:r>
            <a:r>
              <a:rPr lang="zh-CN" altLang="en-US" sz="3600" dirty="0"/>
              <a:t>的</a:t>
            </a:r>
            <a:r>
              <a:rPr lang="en-US" altLang="zh-CN" sz="3600" dirty="0"/>
              <a:t>GPIO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201019"/>
            <a:ext cx="8495030" cy="3956685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端口寄存器功能表</a:t>
            </a:r>
          </a:p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2000" dirty="0"/>
              <a:t>    </a:t>
            </a:r>
            <a:endParaRPr lang="zh-CN" altLang="en-US" sz="1200" dirty="0"/>
          </a:p>
          <a:p>
            <a:pPr marL="0" indent="0">
              <a:buFont typeface="Arial" panose="020B0604020202090204" pitchFamily="34" charset="0"/>
              <a:buNone/>
            </a:pPr>
            <a:endParaRPr lang="zh-CN" altLang="en-US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5" y="2096502"/>
            <a:ext cx="8534879" cy="3221456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F24B47-5333-4BE2-9D1C-1F271EAB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7FC8A-3419-407B-90AC-E7822DEF4B24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1BE021-AAC6-4F49-B0C7-8DE45B25C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1298-BB13-49CD-B55A-22F446EA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输入配置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DF28B-3003-4EB8-8EEF-E4F6C139F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7B06D7-0A74-4F11-9393-8FB23D7F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399459-1106-4F39-BA96-67C9A1999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2F8264-459C-4E09-B7D1-5BAC50361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24" y="1309035"/>
            <a:ext cx="8201952" cy="371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83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511336-2085-47FD-9008-116A76B8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输出配置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BFCD33-995F-43D8-B3B9-10957A42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8E274A-0889-4765-996D-F8E2943C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852BFD-116A-4009-BD36-653A42B89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EC66C8-F5C7-4984-9776-DA99397CD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57" y="1481287"/>
            <a:ext cx="8486375" cy="431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73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E659B-1EE5-4CA9-82F3-C8FD5807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复用配置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CAF571-0810-4DB7-939B-F55CDFED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47AD79-21C4-4AFB-82A2-27D14A076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86C43D-A2A5-4328-A81B-F20D4C4E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757CCE-2A04-4A2F-B1EF-761F64D53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3" y="1309034"/>
            <a:ext cx="8229027" cy="424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38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EFF3C-1907-4BF6-8BE9-B7E933C8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模拟配置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18BBCA-03AE-4F05-810C-6F5011BDB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FC80C2-3338-407E-8310-B7E5C0DFC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3006A5-4BD9-4CF5-97A8-6DB927780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BD8124-99F9-473F-9B8B-215D50415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19" y="1309035"/>
            <a:ext cx="8447532" cy="449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6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7A64FD61-5A1C-44E8-B0C3-15DA9E3C86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中断</a:t>
            </a:r>
            <a:r>
              <a:rPr lang="en-US" altLang="zh-CN" dirty="0"/>
              <a:t>/</a:t>
            </a:r>
            <a:r>
              <a:rPr lang="zh-CN" altLang="en-US" dirty="0"/>
              <a:t>事件</a:t>
            </a:r>
            <a:endParaRPr lang="en-US" altLang="zh-CN" dirty="0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5DF6C94-935A-4BF5-900A-6E6420F036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2800" dirty="0"/>
              <a:t>忙等</a:t>
            </a:r>
            <a:r>
              <a:rPr lang="en-US" altLang="zh-CN" sz="2800" dirty="0"/>
              <a:t>I/O</a:t>
            </a:r>
            <a:r>
              <a:rPr lang="zh-CN" altLang="en-US" sz="2800" dirty="0"/>
              <a:t>效率非常低</a:t>
            </a:r>
            <a:endParaRPr lang="en-US" altLang="zh-CN" sz="2800" dirty="0"/>
          </a:p>
          <a:p>
            <a:pPr lvl="1"/>
            <a:r>
              <a:rPr lang="en-US" altLang="zh-CN" sz="2400" dirty="0"/>
              <a:t>I/O</a:t>
            </a:r>
            <a:r>
              <a:rPr lang="zh-CN" altLang="en-US" sz="2400" dirty="0"/>
              <a:t>设备的速度远远小于</a:t>
            </a:r>
            <a:r>
              <a:rPr lang="en-US" altLang="zh-CN" sz="2400" dirty="0"/>
              <a:t>CPU</a:t>
            </a:r>
            <a:r>
              <a:rPr lang="zh-CN" altLang="en-US" sz="2400" dirty="0"/>
              <a:t>的速度</a:t>
            </a:r>
            <a:endParaRPr lang="en-US" altLang="zh-CN" sz="2400" dirty="0"/>
          </a:p>
          <a:p>
            <a:pPr lvl="1"/>
            <a:r>
              <a:rPr lang="zh-CN" altLang="en-US" sz="2400" dirty="0"/>
              <a:t>除了测试，</a:t>
            </a:r>
            <a:r>
              <a:rPr lang="en-US" altLang="zh-CN" sz="2400" dirty="0"/>
              <a:t>CPU</a:t>
            </a:r>
            <a:r>
              <a:rPr lang="zh-CN" altLang="en-US" sz="2400" dirty="0"/>
              <a:t>不能做其它任何事情</a:t>
            </a:r>
            <a:endParaRPr lang="en-US" altLang="zh-CN" sz="2400" dirty="0"/>
          </a:p>
          <a:p>
            <a:r>
              <a:rPr lang="en-US" altLang="zh-CN" sz="2800" dirty="0"/>
              <a:t>CPU</a:t>
            </a:r>
            <a:r>
              <a:rPr lang="zh-CN" altLang="en-US" sz="2800" dirty="0"/>
              <a:t>的很多操作是可以与</a:t>
            </a:r>
            <a:r>
              <a:rPr lang="en-US" altLang="zh-CN" sz="2800" dirty="0"/>
              <a:t>I/O</a:t>
            </a:r>
            <a:r>
              <a:rPr lang="zh-CN" altLang="en-US" sz="2800" dirty="0"/>
              <a:t>并行执行</a:t>
            </a:r>
            <a:endParaRPr lang="en-US" altLang="zh-CN" sz="2800" dirty="0"/>
          </a:p>
          <a:p>
            <a:pPr lvl="1"/>
            <a:r>
              <a:rPr lang="zh-CN" altLang="en-US" sz="2400" dirty="0"/>
              <a:t>计算操作</a:t>
            </a:r>
            <a:endParaRPr lang="en-US" altLang="zh-CN" sz="2400" dirty="0"/>
          </a:p>
          <a:p>
            <a:pPr lvl="1"/>
            <a:r>
              <a:rPr lang="zh-CN" altLang="en-US" sz="2400" dirty="0"/>
              <a:t>控制其它</a:t>
            </a:r>
            <a:r>
              <a:rPr lang="en-US" altLang="zh-CN" sz="2400" dirty="0"/>
              <a:t>I/O</a:t>
            </a:r>
            <a:r>
              <a:rPr lang="zh-CN" altLang="en-US" sz="2400" dirty="0"/>
              <a:t>设备</a:t>
            </a:r>
            <a:endParaRPr lang="en-US" altLang="zh-CN" sz="2400" dirty="0"/>
          </a:p>
          <a:p>
            <a:r>
              <a:rPr lang="zh-CN" altLang="en-US" sz="2800" dirty="0"/>
              <a:t>中断机制：</a:t>
            </a:r>
            <a:endParaRPr lang="en-US" altLang="zh-CN" sz="2800" dirty="0"/>
          </a:p>
          <a:p>
            <a:pPr lvl="1"/>
            <a:r>
              <a:rPr lang="zh-CN" altLang="en-US" sz="2400" dirty="0"/>
              <a:t>可以改变</a:t>
            </a:r>
            <a:r>
              <a:rPr lang="en-US" altLang="zh-CN" sz="2400" dirty="0"/>
              <a:t>CPU</a:t>
            </a:r>
            <a:r>
              <a:rPr lang="zh-CN" altLang="en-US" sz="2400" dirty="0"/>
              <a:t>的控制流顺序</a:t>
            </a:r>
            <a:endParaRPr lang="en-US" altLang="zh-CN" sz="2400" dirty="0"/>
          </a:p>
          <a:p>
            <a:pPr lvl="1"/>
            <a:r>
              <a:rPr lang="zh-CN" altLang="en-US" sz="2400" dirty="0"/>
              <a:t>强制</a:t>
            </a:r>
            <a:r>
              <a:rPr lang="en-US" altLang="zh-CN" sz="2400" dirty="0"/>
              <a:t>CPU</a:t>
            </a:r>
            <a:r>
              <a:rPr lang="zh-CN" altLang="en-US" sz="2400" dirty="0"/>
              <a:t>执行一段特定代码</a:t>
            </a:r>
            <a:r>
              <a:rPr lang="en-US" altLang="zh-CN" sz="2400" dirty="0"/>
              <a:t>——</a:t>
            </a:r>
            <a:r>
              <a:rPr lang="zh-CN" altLang="en-US" sz="2400" dirty="0"/>
              <a:t>中断处理子例程（设备驱动程序）</a:t>
            </a:r>
            <a:endParaRPr lang="en-US" altLang="zh-CN" sz="24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C1112F-D277-4585-89B2-297617591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65AE-620E-487F-8B3B-D6D6F17308B6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3638A8-6CF4-4E56-8170-1394A2B7C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3415A-03EF-4382-B440-748DDF130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394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绝大部分的处理器都支持中断机制</a:t>
            </a:r>
            <a:endParaRPr lang="en-US" altLang="zh-CN" dirty="0"/>
          </a:p>
          <a:p>
            <a:r>
              <a:rPr lang="zh-CN" altLang="en-US" dirty="0"/>
              <a:t>中断由硬件电路产生，并改变 </a:t>
            </a:r>
            <a:r>
              <a:rPr lang="en-US" altLang="zh-CN" dirty="0"/>
              <a:t>CPU </a:t>
            </a:r>
            <a:r>
              <a:rPr lang="zh-CN" altLang="en-US" dirty="0"/>
              <a:t>执行顺序</a:t>
            </a:r>
            <a:endParaRPr lang="en-US" altLang="zh-CN" dirty="0"/>
          </a:p>
          <a:p>
            <a:r>
              <a:rPr lang="zh-CN" altLang="en-US" dirty="0"/>
              <a:t>类型</a:t>
            </a:r>
            <a:endParaRPr lang="en-US" altLang="zh-CN" dirty="0"/>
          </a:p>
          <a:p>
            <a:pPr marL="457200" lvl="2">
              <a:spcBef>
                <a:spcPts val="1200"/>
              </a:spcBef>
            </a:pPr>
            <a:r>
              <a:rPr lang="zh-CN" altLang="en-US" b="1" dirty="0"/>
              <a:t>外部中断</a:t>
            </a:r>
            <a:r>
              <a:rPr lang="en-US" altLang="zh-CN" b="1" dirty="0"/>
              <a:t>/</a:t>
            </a:r>
            <a:r>
              <a:rPr lang="zh-CN" altLang="en-US" b="1" dirty="0"/>
              <a:t>硬件中断</a:t>
            </a:r>
            <a:r>
              <a:rPr lang="zh-CN" altLang="en-US" dirty="0"/>
              <a:t>：外部硬件设备为获得</a:t>
            </a:r>
            <a:r>
              <a:rPr lang="en-US" altLang="zh-CN" dirty="0"/>
              <a:t>CPU</a:t>
            </a:r>
            <a:r>
              <a:rPr lang="zh-CN" altLang="en-US" dirty="0"/>
              <a:t>的执行而产生的异步事件</a:t>
            </a:r>
            <a:endParaRPr lang="en-US" altLang="zh-CN" dirty="0"/>
          </a:p>
          <a:p>
            <a:pPr marL="457200" lvl="2">
              <a:spcBef>
                <a:spcPts val="1200"/>
              </a:spcBef>
            </a:pPr>
            <a:r>
              <a:rPr lang="zh-CN" altLang="en-US" b="1" dirty="0"/>
              <a:t>软件中断</a:t>
            </a:r>
            <a:r>
              <a:rPr lang="en-US" altLang="zh-CN" b="1" dirty="0"/>
              <a:t>/</a:t>
            </a:r>
            <a:r>
              <a:rPr lang="zh-CN" altLang="en-US" b="1" dirty="0"/>
              <a:t>陷阱</a:t>
            </a:r>
            <a:r>
              <a:rPr lang="zh-CN" altLang="en-US" dirty="0"/>
              <a:t>：程序中特殊指令产生的同步事件</a:t>
            </a:r>
            <a:endParaRPr lang="en-US" altLang="zh-CN" dirty="0"/>
          </a:p>
          <a:p>
            <a:pPr marL="457200" lvl="2">
              <a:spcBef>
                <a:spcPts val="1200"/>
              </a:spcBef>
            </a:pPr>
            <a:r>
              <a:rPr lang="zh-CN" altLang="en-US" b="1" dirty="0"/>
              <a:t>内部中断</a:t>
            </a:r>
            <a:r>
              <a:rPr lang="en-US" altLang="zh-CN" b="1" dirty="0"/>
              <a:t>/</a:t>
            </a:r>
            <a:r>
              <a:rPr lang="zh-CN" altLang="en-US" b="1" dirty="0"/>
              <a:t>异常</a:t>
            </a:r>
            <a:r>
              <a:rPr lang="zh-CN" altLang="en-US" dirty="0"/>
              <a:t>：出现一些异常情况下，</a:t>
            </a:r>
            <a:r>
              <a:rPr lang="en-US" altLang="zh-CN" dirty="0"/>
              <a:t>CPU</a:t>
            </a:r>
            <a:r>
              <a:rPr lang="zh-CN" altLang="en-US" dirty="0"/>
              <a:t>自发生成的同步事件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481AF-EB3C-4480-8D8A-C07A169C55A4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第二章 微处理器体系结构</a:t>
            </a:r>
          </a:p>
        </p:txBody>
      </p:sp>
    </p:spTree>
    <p:extLst>
      <p:ext uri="{BB962C8B-B14F-4D97-AF65-F5344CB8AC3E}">
        <p14:creationId xmlns:p14="http://schemas.microsoft.com/office/powerpoint/2010/main" val="569138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>
            <a:extLst>
              <a:ext uri="{FF2B5EF4-FFF2-40B4-BE49-F238E27FC236}">
                <a16:creationId xmlns:a16="http://schemas.microsoft.com/office/drawing/2014/main" id="{FB9539D5-F225-4088-B2F3-DBE396D5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I/O</a:t>
            </a:r>
            <a:r>
              <a:rPr lang="zh-CN" altLang="en-US"/>
              <a:t>中断</a:t>
            </a:r>
          </a:p>
        </p:txBody>
      </p:sp>
      <p:sp>
        <p:nvSpPr>
          <p:cNvPr id="24579" name="内容占位符 2">
            <a:extLst>
              <a:ext uri="{FF2B5EF4-FFF2-40B4-BE49-F238E27FC236}">
                <a16:creationId xmlns:a16="http://schemas.microsoft.com/office/drawing/2014/main" id="{3A11CDE1-ED85-4343-A67F-EEE39C816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indent="-457200">
              <a:buSzPct val="60000"/>
            </a:pPr>
            <a:r>
              <a:rPr lang="zh-CN" altLang="en-US" dirty="0"/>
              <a:t>由</a:t>
            </a:r>
            <a:r>
              <a:rPr lang="en-US" altLang="zh-CN" dirty="0"/>
              <a:t>I/O</a:t>
            </a:r>
            <a:r>
              <a:rPr lang="zh-CN" altLang="en-US" dirty="0"/>
              <a:t>设备逻辑决定什么时候中断，发中断请求</a:t>
            </a:r>
            <a:endParaRPr lang="en-US" altLang="zh-CN" dirty="0"/>
          </a:p>
          <a:p>
            <a:pPr>
              <a:buSzPct val="60000"/>
            </a:pPr>
            <a:r>
              <a:rPr lang="en-US" altLang="zh-CN" sz="2800" dirty="0"/>
              <a:t>CPU</a:t>
            </a:r>
            <a:r>
              <a:rPr lang="zh-CN" altLang="en-US" sz="2800" dirty="0"/>
              <a:t>响应中断</a:t>
            </a:r>
            <a:r>
              <a:rPr lang="en-US" altLang="zh-CN" sz="2800" dirty="0"/>
              <a:t>——</a:t>
            </a:r>
            <a:r>
              <a:rPr lang="zh-CN" altLang="en-US" sz="2800" dirty="0"/>
              <a:t>可能无法立即响应</a:t>
            </a:r>
            <a:endParaRPr lang="en-US" altLang="zh-CN" sz="2800" dirty="0"/>
          </a:p>
          <a:p>
            <a:pPr marL="857250" lvl="2" indent="-457200"/>
            <a:r>
              <a:rPr lang="zh-CN" altLang="en-US" dirty="0"/>
              <a:t>一旦响应，将程序计数器（</a:t>
            </a:r>
            <a:r>
              <a:rPr lang="en-US" altLang="zh-CN" dirty="0"/>
              <a:t>PC</a:t>
            </a:r>
            <a:r>
              <a:rPr lang="zh-CN" altLang="en-US" dirty="0"/>
              <a:t>）指向中断处理子例程</a:t>
            </a:r>
            <a:endParaRPr lang="en-US" alt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4E24BC-9B0A-4ADE-B6B7-D09B1389C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421F-D81A-4CD8-8105-F177F0115AE0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33E7EB-785B-4D32-8815-9C4B154E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2BA06F-D234-4A58-BD09-CCBF205FA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304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z="3200" dirty="0"/>
              <a:t>Cortex-M4</a:t>
            </a:r>
            <a:r>
              <a:rPr lang="zh-CN" altLang="en-US" sz="3200" dirty="0"/>
              <a:t>处理器的中断机制</a:t>
            </a:r>
            <a:endParaRPr lang="en-US" altLang="zh-CN" sz="32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08" y="1192230"/>
            <a:ext cx="4303770" cy="35804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95350" y="1657350"/>
            <a:ext cx="1409700" cy="1390650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圆角右 6"/>
          <p:cNvSpPr/>
          <p:nvPr/>
        </p:nvSpPr>
        <p:spPr>
          <a:xfrm rot="5400000">
            <a:off x="4994456" y="2016019"/>
            <a:ext cx="1136520" cy="115252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9C10-F1F3-48F8-86AE-3A3B059FA877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第二章 微处理器体系结构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328" y="3875527"/>
            <a:ext cx="4676922" cy="2895733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5.1 I/O</a:t>
            </a:r>
            <a:r>
              <a:rPr lang="zh-CN" altLang="en-US" sz="4000" dirty="0"/>
              <a:t>接口</a:t>
            </a:r>
            <a:r>
              <a:rPr lang="en-US" altLang="zh-CN" sz="4000" dirty="0"/>
              <a:t>-</a:t>
            </a:r>
            <a:r>
              <a:rPr lang="zh-CN" altLang="en-US" sz="4000" dirty="0"/>
              <a:t>硬件结构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422400"/>
            <a:ext cx="8672195" cy="4587875"/>
          </a:xfrm>
        </p:spPr>
        <p:txBody>
          <a:bodyPr/>
          <a:lstStyle/>
          <a:p>
            <a:pPr>
              <a:buFont typeface="Arial" panose="020B0604020202090204" pitchFamily="34" charset="0"/>
              <a:buChar char="•"/>
            </a:pPr>
            <a:r>
              <a:rPr lang="zh-CN" altLang="en-US" sz="2800" dirty="0"/>
              <a:t>接口结构：连接外设与</a:t>
            </a:r>
            <a:r>
              <a:rPr lang="en-US" altLang="zh-CN" sz="2800" dirty="0"/>
              <a:t>CPU</a:t>
            </a:r>
            <a:r>
              <a:rPr lang="zh-CN" altLang="en-US" sz="2800" dirty="0"/>
              <a:t>的中间接口电路</a:t>
            </a:r>
            <a:endParaRPr lang="zh-CN" altLang="en-US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000" dirty="0"/>
              <a:t>满足外设具备多样性、复杂性、异构性的要求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000" dirty="0"/>
              <a:t> 中间接口电路即输入</a:t>
            </a:r>
            <a:r>
              <a:rPr lang="en-US" altLang="zh-CN" sz="2000" dirty="0"/>
              <a:t>/</a:t>
            </a:r>
            <a:r>
              <a:rPr lang="zh-CN" altLang="en-US" sz="2000" dirty="0"/>
              <a:t>输出接口电路，简称</a:t>
            </a:r>
            <a:r>
              <a:rPr lang="en-US" altLang="zh-CN" sz="2000" dirty="0"/>
              <a:t>I/O</a:t>
            </a:r>
            <a:r>
              <a:rPr lang="zh-CN" altLang="en-US" sz="2000" dirty="0"/>
              <a:t>接口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000" dirty="0"/>
              <a:t> </a:t>
            </a:r>
            <a:r>
              <a:rPr lang="en-US" altLang="zh-CN" sz="2000" dirty="0"/>
              <a:t>I/O</a:t>
            </a:r>
            <a:r>
              <a:rPr lang="zh-CN" altLang="en-US" sz="2000" dirty="0"/>
              <a:t>接口在嵌入式系统中具有重要的位置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F296D0-5090-430D-B638-04794A5C1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C971-48D6-423E-82DF-E650E2A56A76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06C429-810A-4E83-8591-315408AD2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BED18F-D868-47D1-9E77-335B5A5E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E654FE-748E-4FC8-AE43-1EA710391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75" y="3853435"/>
            <a:ext cx="6924675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Cortex-M4</a:t>
            </a:r>
            <a:r>
              <a:rPr lang="zh-CN" altLang="en-US" sz="3200" dirty="0"/>
              <a:t>处理器的系统异常方式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200992"/>
            <a:ext cx="8672242" cy="517983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dirty="0"/>
              <a:t>Reset</a:t>
            </a:r>
            <a:r>
              <a:rPr lang="zh-CN" altLang="en-US" sz="2000" dirty="0"/>
              <a:t>复位：异常模式复位</a:t>
            </a:r>
            <a:endParaRPr lang="en-US" altLang="zh-CN" sz="2000" dirty="0"/>
          </a:p>
          <a:p>
            <a:r>
              <a:rPr lang="en-US" altLang="zh-CN" sz="2000" dirty="0"/>
              <a:t>NMI</a:t>
            </a:r>
            <a:r>
              <a:rPr lang="zh-CN" altLang="en-US" sz="2000" dirty="0"/>
              <a:t>非屏蔽中断：除复位以外最高优先级的异常</a:t>
            </a:r>
            <a:endParaRPr lang="en-US" altLang="zh-CN" sz="2000" dirty="0"/>
          </a:p>
          <a:p>
            <a:r>
              <a:rPr lang="zh-CN" altLang="en-US" sz="2000" dirty="0"/>
              <a:t>硬件故障：异常处理错误或一种异常不能被其他异常机制管理</a:t>
            </a:r>
            <a:endParaRPr lang="en-US" altLang="zh-CN" sz="2000" dirty="0"/>
          </a:p>
          <a:p>
            <a:r>
              <a:rPr lang="zh-CN" altLang="en-US" sz="2000" dirty="0"/>
              <a:t>存储器管理故障：与内存保护相关的异常</a:t>
            </a:r>
            <a:endParaRPr lang="en-US" altLang="zh-CN" sz="2000" dirty="0"/>
          </a:p>
          <a:p>
            <a:r>
              <a:rPr lang="zh-CN" altLang="en-US" sz="2000" dirty="0"/>
              <a:t>总线故障：指令和数据内存处理相关的故障</a:t>
            </a:r>
            <a:endParaRPr lang="en-US" altLang="zh-CN" sz="2000" dirty="0"/>
          </a:p>
          <a:p>
            <a:r>
              <a:rPr lang="zh-CN" altLang="en-US" sz="2000" dirty="0"/>
              <a:t>用法故障：指令执行相关的故障</a:t>
            </a:r>
            <a:endParaRPr lang="en-US" altLang="zh-CN" sz="2000" dirty="0"/>
          </a:p>
          <a:p>
            <a:r>
              <a:rPr lang="en-US" altLang="zh-CN" sz="2000" dirty="0" err="1"/>
              <a:t>SVCall</a:t>
            </a:r>
            <a:r>
              <a:rPr lang="zh-CN" altLang="en-US" sz="2000" dirty="0"/>
              <a:t>：</a:t>
            </a:r>
            <a:r>
              <a:rPr lang="en-US" altLang="zh-CN" sz="2000" dirty="0"/>
              <a:t>SWI</a:t>
            </a:r>
            <a:r>
              <a:rPr lang="zh-CN" altLang="en-US" sz="2000" dirty="0"/>
              <a:t>指令触发的异常</a:t>
            </a:r>
            <a:endParaRPr lang="en-US" altLang="zh-CN" sz="2000" dirty="0"/>
          </a:p>
          <a:p>
            <a:r>
              <a:rPr lang="en-US" altLang="zh-CN" sz="2000" dirty="0"/>
              <a:t>Debug Monitor</a:t>
            </a:r>
            <a:r>
              <a:rPr lang="zh-CN" altLang="en-US" sz="2000" dirty="0"/>
              <a:t>：调试监控器</a:t>
            </a:r>
            <a:endParaRPr lang="en-US" altLang="zh-CN" sz="2000" dirty="0"/>
          </a:p>
          <a:p>
            <a:r>
              <a:rPr lang="en-US" altLang="zh-CN" sz="2000" dirty="0" err="1"/>
              <a:t>PendSV</a:t>
            </a:r>
            <a:r>
              <a:rPr lang="zh-CN" altLang="en-US" sz="2000" dirty="0"/>
              <a:t>：中断驱动的系统级服务请求</a:t>
            </a:r>
            <a:endParaRPr lang="en-US" altLang="zh-CN" sz="2000" dirty="0"/>
          </a:p>
          <a:p>
            <a:r>
              <a:rPr lang="en-US" altLang="zh-CN" sz="2000" dirty="0" err="1"/>
              <a:t>SysTick</a:t>
            </a:r>
            <a:r>
              <a:rPr lang="zh-CN" altLang="en-US" sz="2000" dirty="0"/>
              <a:t>：系统定时器递减到</a:t>
            </a:r>
            <a:r>
              <a:rPr lang="en-US" altLang="zh-CN" sz="2000" dirty="0"/>
              <a:t>0</a:t>
            </a:r>
            <a:r>
              <a:rPr lang="zh-CN" altLang="en-US" sz="2000" dirty="0"/>
              <a:t>产生</a:t>
            </a:r>
            <a:endParaRPr lang="en-US" altLang="zh-CN" sz="2000" dirty="0"/>
          </a:p>
          <a:p>
            <a:r>
              <a:rPr lang="en-US" altLang="zh-CN" sz="2000" dirty="0"/>
              <a:t>Interrupt (ISQ)</a:t>
            </a:r>
            <a:r>
              <a:rPr lang="zh-CN" altLang="en-US" sz="2000" dirty="0"/>
              <a:t>：外部中断，可有</a:t>
            </a:r>
            <a:r>
              <a:rPr lang="en-US" altLang="zh-CN" sz="2000" dirty="0"/>
              <a:t>240</a:t>
            </a:r>
            <a:r>
              <a:rPr lang="zh-CN" altLang="en-US" sz="2000" dirty="0"/>
              <a:t>个中断源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563BB-12E9-4C5E-826B-C06D2FBB8334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91164" y="6455347"/>
            <a:ext cx="4745736" cy="365125"/>
          </a:xfrm>
        </p:spPr>
        <p:txBody>
          <a:bodyPr/>
          <a:lstStyle/>
          <a:p>
            <a:r>
              <a:rPr lang="zh-CN" altLang="en-US"/>
              <a:t>第二章 微处理器体系结构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92001"/>
            <a:ext cx="8672242" cy="102653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Cortex-M4</a:t>
            </a:r>
            <a:r>
              <a:rPr lang="zh-CN" altLang="en-US" sz="3200" dirty="0"/>
              <a:t>处理器的系统异常方式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B44C-ED0B-4C1E-AFD2-F77746E50279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第二章 微处理器体系结构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5F4140-2145-4903-A362-459EFC22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4" y="858548"/>
            <a:ext cx="8677528" cy="503296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92001"/>
            <a:ext cx="8672242" cy="102653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Cortex-M4</a:t>
            </a:r>
            <a:r>
              <a:rPr lang="zh-CN" altLang="en-US" sz="3200" dirty="0"/>
              <a:t>处理器的中断向量表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B44C-ED0B-4C1E-AFD2-F77746E50279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第二章 微处理器体系结构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DCDE7B-6C3A-4426-B278-A845AC3B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881"/>
            <a:ext cx="8926607" cy="19201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577709-DF50-4A43-B135-5B8DC033DA4E}"/>
              </a:ext>
            </a:extLst>
          </p:cNvPr>
          <p:cNvSpPr txBox="1"/>
          <p:nvPr/>
        </p:nvSpPr>
        <p:spPr>
          <a:xfrm>
            <a:off x="228819" y="3867893"/>
            <a:ext cx="819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03A5BE-9BEB-458F-AB5F-37B4A7C6C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6725"/>
            <a:ext cx="8992389" cy="140705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45A02A5-BF02-4C4C-AA72-A7FA7C2441B7}"/>
              </a:ext>
            </a:extLst>
          </p:cNvPr>
          <p:cNvSpPr/>
          <p:nvPr/>
        </p:nvSpPr>
        <p:spPr>
          <a:xfrm>
            <a:off x="224610" y="1004216"/>
            <a:ext cx="67409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外部中断，优先级可配置，有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个可屏蔽通道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52D0F6-100E-4AA6-BE4E-E68FD58CB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69414"/>
            <a:ext cx="9144000" cy="3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6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外部中断</a:t>
            </a:r>
            <a:r>
              <a:rPr lang="en-US" altLang="zh-CN" sz="4000" dirty="0"/>
              <a:t>/</a:t>
            </a:r>
            <a:r>
              <a:rPr lang="zh-CN" altLang="en-US" sz="4000" dirty="0"/>
              <a:t>事件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9432" y="1365622"/>
            <a:ext cx="8672195" cy="51530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外部中断</a:t>
            </a:r>
            <a:r>
              <a:rPr lang="en-US" altLang="zh-CN" sz="2800" dirty="0"/>
              <a:t>/</a:t>
            </a:r>
            <a:r>
              <a:rPr lang="zh-CN" altLang="en-US" sz="2800" dirty="0"/>
              <a:t>事件是实现外设与微处理器之间通信的主要方式之一</a:t>
            </a:r>
          </a:p>
          <a:p>
            <a:r>
              <a:rPr lang="zh-CN" altLang="en-US" sz="2800" dirty="0"/>
              <a:t>外部中断</a:t>
            </a:r>
            <a:r>
              <a:rPr lang="en-US" altLang="zh-CN" sz="2800" dirty="0"/>
              <a:t>/</a:t>
            </a:r>
            <a:r>
              <a:rPr lang="zh-CN" altLang="en-US" sz="2800" dirty="0"/>
              <a:t>事件控制器（</a:t>
            </a:r>
            <a:r>
              <a:rPr lang="en-US" altLang="zh-CN" sz="2800" dirty="0"/>
              <a:t>EXTI</a:t>
            </a:r>
            <a:r>
              <a:rPr lang="zh-CN" altLang="en-US" sz="2800" dirty="0"/>
              <a:t>）是管理微处理器中的外部中断</a:t>
            </a:r>
            <a:r>
              <a:rPr lang="en-US" altLang="zh-CN" sz="2800" dirty="0"/>
              <a:t>/</a:t>
            </a:r>
            <a:r>
              <a:rPr lang="zh-CN" altLang="en-US" sz="2800" dirty="0"/>
              <a:t>事件线，共</a:t>
            </a:r>
            <a:r>
              <a:rPr lang="en-US" altLang="zh-CN" sz="2800" dirty="0"/>
              <a:t>23</a:t>
            </a:r>
            <a:r>
              <a:rPr lang="zh-CN" altLang="en-US" sz="2800" dirty="0"/>
              <a:t>条</a:t>
            </a:r>
          </a:p>
          <a:p>
            <a:pPr lvl="1"/>
            <a:r>
              <a:rPr lang="zh-CN" altLang="en-US" sz="2400" dirty="0"/>
              <a:t>一个边沿检测器，实现输入信号的上升沿、下降沿或沿检测</a:t>
            </a:r>
          </a:p>
          <a:p>
            <a:pPr lvl="1"/>
            <a:r>
              <a:rPr lang="en-US" altLang="zh-CN" sz="2400" dirty="0"/>
              <a:t>EXTI</a:t>
            </a:r>
            <a:r>
              <a:rPr lang="zh-CN" altLang="en-US" sz="2400" dirty="0"/>
              <a:t>配置中断或者事件类别以及触发时间的属性</a:t>
            </a:r>
          </a:p>
          <a:p>
            <a:pPr lvl="1"/>
            <a:r>
              <a:rPr lang="en-US" altLang="zh-CN" sz="2400" dirty="0"/>
              <a:t>EXTI</a:t>
            </a:r>
            <a:r>
              <a:rPr lang="zh-CN" altLang="en-US" sz="2400" dirty="0"/>
              <a:t>的挂起寄存器，用于记录每个中断</a:t>
            </a:r>
            <a:r>
              <a:rPr lang="en-US" altLang="zh-CN" sz="2400" dirty="0"/>
              <a:t>/</a:t>
            </a:r>
            <a:r>
              <a:rPr lang="zh-CN" altLang="en-US" sz="2400" dirty="0"/>
              <a:t>事件线的状态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A6AB1-3D3A-4F87-8451-88BFEC304B6F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第二章 微处理器体系结构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/>
              <a:t>Cortex-M4</a:t>
            </a:r>
            <a:r>
              <a:rPr lang="zh-CN" altLang="en-US" sz="4000" dirty="0"/>
              <a:t>可支持</a:t>
            </a:r>
            <a:r>
              <a:rPr lang="en-US" altLang="zh-CN" sz="4000" dirty="0"/>
              <a:t>23</a:t>
            </a:r>
            <a:r>
              <a:rPr lang="zh-CN" altLang="en-US" sz="4000" dirty="0"/>
              <a:t>个外部中断</a:t>
            </a:r>
            <a:r>
              <a:rPr lang="en-US" altLang="zh-CN" sz="4000" dirty="0"/>
              <a:t>/</a:t>
            </a:r>
            <a:r>
              <a:rPr lang="zh-CN" altLang="en-US" sz="4000" dirty="0"/>
              <a:t>事件线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422400"/>
            <a:ext cx="8672195" cy="519874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EXTI</a:t>
            </a:r>
            <a:r>
              <a:rPr lang="zh-CN" altLang="en-US" sz="2400" dirty="0"/>
              <a:t>线</a:t>
            </a:r>
            <a:r>
              <a:rPr lang="en-US" altLang="zh-CN" sz="2400" dirty="0"/>
              <a:t>0</a:t>
            </a:r>
            <a:r>
              <a:rPr lang="zh-CN" altLang="en-US" sz="2400" dirty="0"/>
              <a:t>～</a:t>
            </a:r>
            <a:r>
              <a:rPr lang="en-US" altLang="zh-CN" sz="2400" dirty="0"/>
              <a:t>15</a:t>
            </a:r>
            <a:r>
              <a:rPr lang="zh-CN" altLang="en-US" sz="2400" dirty="0"/>
              <a:t>：对应</a:t>
            </a:r>
            <a:r>
              <a:rPr lang="en-US" altLang="zh-CN" sz="2400" dirty="0"/>
              <a:t>GPIO</a:t>
            </a:r>
            <a:r>
              <a:rPr lang="zh-CN" altLang="en-US" sz="2400" dirty="0"/>
              <a:t>的输入中断</a:t>
            </a:r>
          </a:p>
          <a:p>
            <a:r>
              <a:rPr lang="en-US" altLang="zh-CN" sz="2400" dirty="0"/>
              <a:t>EXTI</a:t>
            </a:r>
            <a:r>
              <a:rPr lang="zh-CN" altLang="en-US" sz="2400" dirty="0"/>
              <a:t>线</a:t>
            </a:r>
            <a:r>
              <a:rPr lang="en-US" altLang="zh-CN" sz="2400" dirty="0"/>
              <a:t>16</a:t>
            </a:r>
            <a:r>
              <a:rPr lang="zh-CN" altLang="en-US" sz="2400" dirty="0"/>
              <a:t>：连接到</a:t>
            </a:r>
            <a:r>
              <a:rPr lang="en-US" altLang="zh-CN" sz="2400" dirty="0"/>
              <a:t>PVD</a:t>
            </a:r>
            <a:r>
              <a:rPr lang="zh-CN" altLang="en-US" sz="2400" dirty="0"/>
              <a:t>输出</a:t>
            </a:r>
          </a:p>
          <a:p>
            <a:r>
              <a:rPr lang="en-US" altLang="zh-CN" sz="2400" dirty="0"/>
              <a:t>EXTI</a:t>
            </a:r>
            <a:r>
              <a:rPr lang="zh-CN" altLang="en-US" sz="2400" dirty="0">
                <a:sym typeface="+mn-ea"/>
              </a:rPr>
              <a:t>线</a:t>
            </a:r>
            <a:r>
              <a:rPr lang="en-US" altLang="zh-CN" sz="2400" dirty="0">
                <a:sym typeface="+mn-ea"/>
              </a:rPr>
              <a:t>17</a:t>
            </a:r>
            <a:r>
              <a:rPr lang="zh-CN" altLang="en-US" sz="2400" dirty="0">
                <a:sym typeface="+mn-ea"/>
              </a:rPr>
              <a:t>：连接到</a:t>
            </a:r>
            <a:r>
              <a:rPr lang="en-US" altLang="zh-CN" sz="2400" dirty="0">
                <a:sym typeface="+mn-ea"/>
              </a:rPr>
              <a:t>RTC</a:t>
            </a:r>
            <a:r>
              <a:rPr lang="zh-CN" altLang="en-US" sz="2400" dirty="0">
                <a:sym typeface="+mn-ea"/>
              </a:rPr>
              <a:t>闹钟事件</a:t>
            </a:r>
          </a:p>
          <a:p>
            <a:r>
              <a:rPr lang="en-US" altLang="zh-CN" sz="2400" dirty="0">
                <a:sym typeface="+mn-ea"/>
              </a:rPr>
              <a:t>EXTI</a:t>
            </a:r>
            <a:r>
              <a:rPr lang="zh-CN" altLang="en-US" sz="2400" dirty="0">
                <a:sym typeface="+mn-ea"/>
              </a:rPr>
              <a:t>线</a:t>
            </a:r>
            <a:r>
              <a:rPr lang="en-US" altLang="zh-CN" sz="2400" dirty="0">
                <a:sym typeface="+mn-ea"/>
              </a:rPr>
              <a:t>18</a:t>
            </a:r>
            <a:r>
              <a:rPr lang="zh-CN" altLang="en-US" sz="2400" dirty="0">
                <a:sym typeface="+mn-ea"/>
              </a:rPr>
              <a:t>：连接到</a:t>
            </a:r>
            <a:r>
              <a:rPr lang="en-US" altLang="zh-CN" sz="2400" dirty="0">
                <a:sym typeface="+mn-ea"/>
              </a:rPr>
              <a:t>USB OTG FS</a:t>
            </a:r>
            <a:r>
              <a:rPr lang="zh-CN" altLang="en-US" sz="2400" dirty="0">
                <a:sym typeface="+mn-ea"/>
              </a:rPr>
              <a:t>唤醒事件</a:t>
            </a:r>
          </a:p>
          <a:p>
            <a:r>
              <a:rPr lang="en-US" altLang="zh-CN" sz="2400" dirty="0">
                <a:sym typeface="+mn-ea"/>
              </a:rPr>
              <a:t>EXTI</a:t>
            </a:r>
            <a:r>
              <a:rPr lang="zh-CN" altLang="en-US" sz="2400" dirty="0">
                <a:sym typeface="+mn-ea"/>
              </a:rPr>
              <a:t>线</a:t>
            </a:r>
            <a:r>
              <a:rPr lang="en-US" altLang="zh-CN" sz="2400" dirty="0">
                <a:sym typeface="+mn-ea"/>
              </a:rPr>
              <a:t>19</a:t>
            </a:r>
            <a:r>
              <a:rPr lang="zh-CN" altLang="en-US" sz="2400" dirty="0">
                <a:sym typeface="+mn-ea"/>
              </a:rPr>
              <a:t>：连接到以太网唤醒事件</a:t>
            </a:r>
          </a:p>
          <a:p>
            <a:r>
              <a:rPr lang="en-US" altLang="zh-CN" sz="2400" dirty="0">
                <a:sym typeface="+mn-ea"/>
              </a:rPr>
              <a:t>EXTI</a:t>
            </a:r>
            <a:r>
              <a:rPr lang="zh-CN" altLang="en-US" sz="2400" dirty="0">
                <a:sym typeface="+mn-ea"/>
              </a:rPr>
              <a:t>线</a:t>
            </a:r>
            <a:r>
              <a:rPr lang="en-US" altLang="zh-CN" sz="2400" dirty="0">
                <a:sym typeface="+mn-ea"/>
              </a:rPr>
              <a:t>20</a:t>
            </a:r>
            <a:r>
              <a:rPr lang="zh-CN" altLang="en-US" sz="2400" dirty="0">
                <a:sym typeface="+mn-ea"/>
              </a:rPr>
              <a:t>：连接到</a:t>
            </a:r>
            <a:r>
              <a:rPr lang="en-US" altLang="zh-CN" sz="2400" dirty="0">
                <a:sym typeface="+mn-ea"/>
              </a:rPr>
              <a:t>USB OTG HS</a:t>
            </a:r>
            <a:r>
              <a:rPr lang="zh-CN" altLang="en-US" sz="2400" dirty="0">
                <a:sym typeface="+mn-ea"/>
              </a:rPr>
              <a:t>（在</a:t>
            </a:r>
            <a:r>
              <a:rPr lang="en-US" altLang="zh-CN" sz="2400" dirty="0">
                <a:sym typeface="+mn-ea"/>
              </a:rPr>
              <a:t>FS</a:t>
            </a:r>
            <a:r>
              <a:rPr lang="zh-CN" altLang="en-US" sz="2400" dirty="0">
                <a:sym typeface="+mn-ea"/>
              </a:rPr>
              <a:t>中配置）唤醒事件</a:t>
            </a:r>
          </a:p>
          <a:p>
            <a:r>
              <a:rPr lang="en-US" altLang="zh-CN" sz="2400" dirty="0">
                <a:sym typeface="+mn-ea"/>
              </a:rPr>
              <a:t>EXTI</a:t>
            </a:r>
            <a:r>
              <a:rPr lang="zh-CN" altLang="en-US" sz="2400" dirty="0">
                <a:sym typeface="+mn-ea"/>
              </a:rPr>
              <a:t>线</a:t>
            </a:r>
            <a:r>
              <a:rPr lang="en-US" altLang="zh-CN" sz="2400" dirty="0">
                <a:sym typeface="+mn-ea"/>
              </a:rPr>
              <a:t>21</a:t>
            </a:r>
            <a:r>
              <a:rPr lang="zh-CN" altLang="en-US" sz="2400" dirty="0">
                <a:sym typeface="+mn-ea"/>
              </a:rPr>
              <a:t>：连接到</a:t>
            </a:r>
            <a:r>
              <a:rPr lang="en-US" altLang="zh-CN" sz="2400" dirty="0">
                <a:sym typeface="+mn-ea"/>
              </a:rPr>
              <a:t>RTC</a:t>
            </a:r>
            <a:r>
              <a:rPr lang="zh-CN" altLang="en-US" sz="2400" dirty="0">
                <a:sym typeface="+mn-ea"/>
              </a:rPr>
              <a:t>入侵和时间戳事件</a:t>
            </a:r>
          </a:p>
          <a:p>
            <a:r>
              <a:rPr lang="en-US" altLang="zh-CN" sz="2400" dirty="0">
                <a:sym typeface="+mn-ea"/>
              </a:rPr>
              <a:t>EXTI</a:t>
            </a:r>
            <a:r>
              <a:rPr lang="zh-CN" altLang="en-US" sz="2400" dirty="0">
                <a:sym typeface="+mn-ea"/>
              </a:rPr>
              <a:t>线</a:t>
            </a:r>
            <a:r>
              <a:rPr lang="en-US" altLang="zh-CN" sz="2400" dirty="0">
                <a:sym typeface="+mn-ea"/>
              </a:rPr>
              <a:t>22</a:t>
            </a:r>
            <a:r>
              <a:rPr lang="zh-CN" altLang="en-US" sz="2400" dirty="0">
                <a:sym typeface="+mn-ea"/>
              </a:rPr>
              <a:t>：连接到</a:t>
            </a:r>
            <a:r>
              <a:rPr lang="en-US" altLang="zh-CN" sz="2400" dirty="0">
                <a:sym typeface="+mn-ea"/>
              </a:rPr>
              <a:t>RTC</a:t>
            </a:r>
            <a:r>
              <a:rPr lang="zh-CN" altLang="en-US" sz="2400" dirty="0">
                <a:sym typeface="+mn-ea"/>
              </a:rPr>
              <a:t>唤醒事件</a:t>
            </a:r>
            <a:endParaRPr lang="zh-CN" altLang="en-US" sz="2000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E1F4A-A955-4285-ABAC-1223A348E97C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第二章 微处理器体系结构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EXTI</a:t>
            </a:r>
            <a:r>
              <a:rPr lang="zh-CN" altLang="en-US" sz="4000" dirty="0"/>
              <a:t>结构和外部中断</a:t>
            </a:r>
            <a:r>
              <a:rPr lang="en-US" altLang="zh-CN" sz="4000" dirty="0"/>
              <a:t>/</a:t>
            </a:r>
            <a:r>
              <a:rPr lang="zh-CN" altLang="en-US" sz="4000" dirty="0"/>
              <a:t>事件响应过程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422400"/>
            <a:ext cx="8672195" cy="4587875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 </a:t>
            </a:r>
            <a:r>
              <a:rPr lang="zh-CN" altLang="en-US" sz="2000" dirty="0"/>
              <a:t>  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8966-61D8-42C7-9ED4-16224A0B9F2F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第二章 微处理器体系结构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68" y="1309035"/>
            <a:ext cx="7191629" cy="5426812"/>
          </a:xfrm>
          <a:prstGeom prst="rect">
            <a:avLst/>
          </a:prstGeom>
        </p:spPr>
      </p:pic>
      <p:sp>
        <p:nvSpPr>
          <p:cNvPr id="9" name="弧形 8">
            <a:extLst>
              <a:ext uri="{FF2B5EF4-FFF2-40B4-BE49-F238E27FC236}">
                <a16:creationId xmlns:a16="http://schemas.microsoft.com/office/drawing/2014/main" id="{36D88F86-E879-4FF0-92B7-6A48728443A9}"/>
              </a:ext>
            </a:extLst>
          </p:cNvPr>
          <p:cNvSpPr/>
          <p:nvPr/>
        </p:nvSpPr>
        <p:spPr>
          <a:xfrm>
            <a:off x="1074520" y="4629874"/>
            <a:ext cx="6435524" cy="486136"/>
          </a:xfrm>
          <a:prstGeom prst="arc">
            <a:avLst>
              <a:gd name="adj1" fmla="val 10865211"/>
              <a:gd name="adj2" fmla="val 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>
            <a:extLst>
              <a:ext uri="{FF2B5EF4-FFF2-40B4-BE49-F238E27FC236}">
                <a16:creationId xmlns:a16="http://schemas.microsoft.com/office/drawing/2014/main" id="{CA4EA52D-5B4E-4224-8FF5-1D724D17343F}"/>
              </a:ext>
            </a:extLst>
          </p:cNvPr>
          <p:cNvSpPr/>
          <p:nvPr/>
        </p:nvSpPr>
        <p:spPr>
          <a:xfrm rot="10800000">
            <a:off x="1205151" y="5332882"/>
            <a:ext cx="6435524" cy="486136"/>
          </a:xfrm>
          <a:prstGeom prst="arc">
            <a:avLst>
              <a:gd name="adj1" fmla="val 10865211"/>
              <a:gd name="adj2" fmla="val 0"/>
            </a:avLst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EXTI</a:t>
            </a:r>
            <a:r>
              <a:rPr lang="zh-CN" altLang="en-US" sz="4000" dirty="0"/>
              <a:t>结构和外部中断</a:t>
            </a:r>
            <a:r>
              <a:rPr lang="en-US" altLang="zh-CN" sz="4000" dirty="0"/>
              <a:t>/</a:t>
            </a:r>
            <a:r>
              <a:rPr lang="zh-CN" altLang="en-US" sz="4000" dirty="0"/>
              <a:t>事件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422400"/>
            <a:ext cx="8672195" cy="4587875"/>
          </a:xfrm>
        </p:spPr>
        <p:txBody>
          <a:bodyPr>
            <a:normAutofit/>
          </a:bodyPr>
          <a:lstStyle/>
          <a:p>
            <a:r>
              <a:rPr lang="zh-CN" altLang="en-US" dirty="0"/>
              <a:t>外部中断和外部事件的异同点</a:t>
            </a:r>
            <a:endParaRPr lang="en-US" altLang="zh-CN" dirty="0"/>
          </a:p>
          <a:p>
            <a:pPr lvl="1"/>
            <a:r>
              <a:rPr lang="zh-CN" altLang="en-US" dirty="0"/>
              <a:t>从外部激励信号来看，中断和事件的产生源可以一样</a:t>
            </a:r>
          </a:p>
          <a:p>
            <a:pPr lvl="1"/>
            <a:r>
              <a:rPr lang="zh-CN" altLang="en-US" dirty="0"/>
              <a:t>中断和事件的区别</a:t>
            </a:r>
          </a:p>
          <a:p>
            <a:pPr lvl="2"/>
            <a:r>
              <a:rPr lang="zh-CN" altLang="en-US" dirty="0"/>
              <a:t>中断需要</a:t>
            </a:r>
            <a:r>
              <a:rPr lang="en-US" altLang="zh-CN" dirty="0"/>
              <a:t>CPU</a:t>
            </a:r>
            <a:r>
              <a:rPr lang="zh-CN" altLang="en-US" dirty="0"/>
              <a:t>参与后续的中断响应，包括上下文切换、执行中断服务程序、恢复现场并返回等</a:t>
            </a:r>
          </a:p>
          <a:p>
            <a:pPr lvl="2"/>
            <a:r>
              <a:rPr lang="zh-CN" altLang="en-US" dirty="0"/>
              <a:t>事件仅触发脉冲发生器产生一个单脉冲，进而由硬件自动完成事件的响应，比如</a:t>
            </a:r>
            <a:r>
              <a:rPr lang="en-US" altLang="zh-CN" dirty="0"/>
              <a:t>DMA</a:t>
            </a:r>
            <a:r>
              <a:rPr lang="zh-CN" altLang="en-US" dirty="0"/>
              <a:t>操作、</a:t>
            </a:r>
            <a:r>
              <a:rPr lang="en-US" altLang="zh-CN" dirty="0"/>
              <a:t>AD</a:t>
            </a:r>
            <a:r>
              <a:rPr lang="zh-CN" altLang="en-US" dirty="0"/>
              <a:t>转换等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BA9A-7D19-48A1-A8E0-54929422BDB2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第二章 微处理器体系结构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NIVC</a:t>
            </a:r>
            <a:r>
              <a:rPr lang="zh-CN" altLang="en-US" sz="3200" dirty="0"/>
              <a:t>与中断优先级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879" y="1238436"/>
            <a:ext cx="8672242" cy="517983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较小的值表示较高的优先级</a:t>
            </a:r>
            <a:endParaRPr lang="en-US" altLang="zh-CN" sz="2800" dirty="0"/>
          </a:p>
          <a:p>
            <a:r>
              <a:rPr lang="zh-CN" altLang="en-US" sz="2800" dirty="0"/>
              <a:t>除复位、</a:t>
            </a:r>
            <a:r>
              <a:rPr lang="en-US" altLang="zh-CN" sz="2800" dirty="0"/>
              <a:t>NMI</a:t>
            </a:r>
            <a:r>
              <a:rPr lang="zh-CN" altLang="en-US" sz="2800" dirty="0"/>
              <a:t>、硬件故障和存储器管理故障外，所有的异常或中断都可配置优先级</a:t>
            </a:r>
            <a:endParaRPr lang="en-US" altLang="zh-CN" sz="2800" dirty="0"/>
          </a:p>
          <a:p>
            <a:r>
              <a:rPr lang="en-US" altLang="zh-CN" sz="2800" dirty="0"/>
              <a:t>NVIC</a:t>
            </a:r>
            <a:r>
              <a:rPr lang="zh-CN" altLang="en-US" sz="2800" dirty="0"/>
              <a:t>支持优先级分组，可配置的优先级在</a:t>
            </a:r>
            <a:r>
              <a:rPr lang="en-US" altLang="zh-CN" sz="2800" dirty="0"/>
              <a:t>0~15</a:t>
            </a:r>
            <a:r>
              <a:rPr lang="zh-CN" altLang="en-US" sz="2800" dirty="0"/>
              <a:t>范围</a:t>
            </a:r>
            <a:endParaRPr lang="en-US" altLang="zh-CN" sz="2800" dirty="0"/>
          </a:p>
          <a:p>
            <a:pPr lvl="1"/>
            <a:r>
              <a:rPr lang="zh-CN" altLang="en-US" sz="2400" dirty="0"/>
              <a:t>中断优先级寄存器（</a:t>
            </a:r>
            <a:r>
              <a:rPr lang="en-US" altLang="zh-CN" sz="2400" dirty="0" err="1"/>
              <a:t>NIVC_IPRx</a:t>
            </a:r>
            <a:r>
              <a:rPr lang="zh-CN" altLang="en-US" sz="2400" dirty="0"/>
              <a:t>）项分为两个字段：上部字段</a:t>
            </a:r>
            <a:r>
              <a:rPr lang="en-US" altLang="zh-CN" sz="2400" dirty="0"/>
              <a:t>(4</a:t>
            </a:r>
            <a:r>
              <a:rPr lang="zh-CN" altLang="en-US" sz="2400" dirty="0"/>
              <a:t>位</a:t>
            </a:r>
            <a:r>
              <a:rPr lang="en-US" altLang="zh-CN" sz="2400" dirty="0"/>
              <a:t>)</a:t>
            </a:r>
            <a:r>
              <a:rPr lang="zh-CN" altLang="en-US" sz="2400" dirty="0"/>
              <a:t>和下部字段</a:t>
            </a:r>
            <a:r>
              <a:rPr lang="en-US" altLang="zh-CN" sz="2400" dirty="0"/>
              <a:t>(4</a:t>
            </a:r>
            <a:r>
              <a:rPr lang="zh-CN" altLang="en-US" sz="2400" dirty="0"/>
              <a:t>位</a:t>
            </a:r>
            <a:r>
              <a:rPr lang="en-US" altLang="zh-CN" sz="2400" dirty="0"/>
              <a:t>)</a:t>
            </a:r>
          </a:p>
          <a:p>
            <a:pPr lvl="1"/>
            <a:r>
              <a:rPr lang="zh-CN" altLang="en-US" sz="2400" dirty="0"/>
              <a:t>采用</a:t>
            </a:r>
            <a:r>
              <a:rPr lang="zh-CN" altLang="en-US" sz="2400" dirty="0">
                <a:solidFill>
                  <a:srgbClr val="0070C0"/>
                </a:solidFill>
              </a:rPr>
              <a:t>分组方式</a:t>
            </a:r>
            <a:r>
              <a:rPr lang="zh-CN" altLang="en-US" sz="2400" dirty="0"/>
              <a:t>来生成了多种灵活的优先级策略</a:t>
            </a:r>
            <a:endParaRPr lang="en-US" altLang="zh-CN" sz="2400" dirty="0"/>
          </a:p>
          <a:p>
            <a:pPr lvl="2"/>
            <a:r>
              <a:rPr lang="zh-CN" altLang="en-US" dirty="0"/>
              <a:t>上部字段定义组优先级</a:t>
            </a:r>
          </a:p>
          <a:p>
            <a:pPr lvl="2"/>
            <a:r>
              <a:rPr lang="zh-CN" altLang="en-US" dirty="0"/>
              <a:t>下部字段定义组中的子优先级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0C2B-8C61-4300-832E-ECF17C7F669D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第二章 微处理器体系结构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中断管理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879" y="1200992"/>
            <a:ext cx="8672242" cy="517983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中断前的准备工作：</a:t>
            </a:r>
            <a:endParaRPr lang="en-US" altLang="zh-CN" sz="2800" dirty="0"/>
          </a:p>
          <a:p>
            <a:pPr lvl="1"/>
            <a:r>
              <a:rPr lang="zh-CN" altLang="en-US" sz="2400" dirty="0"/>
              <a:t>设置所需的中断优先级（可选）</a:t>
            </a:r>
            <a:endParaRPr lang="en-US" altLang="zh-CN" sz="2400" dirty="0"/>
          </a:p>
          <a:p>
            <a:pPr lvl="1"/>
            <a:r>
              <a:rPr lang="zh-CN" altLang="en-US" sz="2400" dirty="0"/>
              <a:t>使能外设中可以触发中断产生</a:t>
            </a:r>
            <a:endParaRPr lang="en-US" altLang="zh-CN" sz="2400" dirty="0"/>
          </a:p>
          <a:p>
            <a:pPr lvl="1"/>
            <a:r>
              <a:rPr lang="zh-CN" altLang="en-US" sz="2400" dirty="0"/>
              <a:t>使能</a:t>
            </a:r>
            <a:r>
              <a:rPr lang="en-US" altLang="zh-CN" sz="2400" dirty="0"/>
              <a:t>NVIC</a:t>
            </a:r>
            <a:r>
              <a:rPr lang="zh-CN" altLang="en-US" sz="2400" dirty="0"/>
              <a:t>的中断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A9021-CC09-424E-9629-80F43C22F89F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第二章 微处理器体系结构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异常</a:t>
            </a:r>
            <a:r>
              <a:rPr lang="en-US" altLang="zh-CN" sz="3200" dirty="0"/>
              <a:t>/</a:t>
            </a:r>
            <a:r>
              <a:rPr lang="zh-CN" altLang="en-US" sz="3200" dirty="0"/>
              <a:t>中断处理过程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395663"/>
            <a:ext cx="8672242" cy="517983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满足以下各条件，处理器会接收异常</a:t>
            </a:r>
            <a:r>
              <a:rPr lang="en-US" altLang="zh-CN" sz="2800" dirty="0"/>
              <a:t>/</a:t>
            </a:r>
            <a:r>
              <a:rPr lang="zh-CN" altLang="en-US" sz="2800" dirty="0"/>
              <a:t>中断请求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/>
            <a:r>
              <a:rPr lang="zh-CN" altLang="en-US" sz="2400" dirty="0"/>
              <a:t>处理器正在运行（未被暂停或复位状态）</a:t>
            </a:r>
            <a:endParaRPr lang="en-US" altLang="zh-CN" sz="2400" dirty="0"/>
          </a:p>
          <a:p>
            <a:pPr lvl="1"/>
            <a:r>
              <a:rPr lang="zh-CN" altLang="en-US" sz="2400" dirty="0"/>
              <a:t>异常</a:t>
            </a:r>
            <a:r>
              <a:rPr lang="en-US" altLang="zh-CN" sz="2400" dirty="0"/>
              <a:t>/</a:t>
            </a:r>
            <a:r>
              <a:rPr lang="zh-CN" altLang="en-US" sz="2400" dirty="0"/>
              <a:t>中断处理使能状态</a:t>
            </a:r>
            <a:endParaRPr lang="en-US" altLang="zh-CN" sz="2400" dirty="0"/>
          </a:p>
          <a:p>
            <a:pPr lvl="1"/>
            <a:r>
              <a:rPr lang="zh-CN" altLang="en-US" sz="2400" dirty="0"/>
              <a:t>异常</a:t>
            </a:r>
            <a:r>
              <a:rPr lang="en-US" altLang="zh-CN" sz="2400" dirty="0"/>
              <a:t>/</a:t>
            </a:r>
            <a:r>
              <a:rPr lang="zh-CN" altLang="en-US" sz="2400" dirty="0"/>
              <a:t>中断的优先级高于当前的等级</a:t>
            </a:r>
            <a:endParaRPr lang="en-US" altLang="zh-CN" sz="2400" dirty="0"/>
          </a:p>
          <a:p>
            <a:pPr lvl="1"/>
            <a:r>
              <a:rPr lang="zh-CN" altLang="en-US" sz="2400" dirty="0"/>
              <a:t>异常</a:t>
            </a:r>
            <a:r>
              <a:rPr lang="en-US" altLang="zh-CN" sz="2400" dirty="0"/>
              <a:t>/</a:t>
            </a:r>
            <a:r>
              <a:rPr lang="zh-CN" altLang="en-US" sz="2400" dirty="0"/>
              <a:t>中断未被屏蔽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5FA96-3E26-44B7-B73E-6966FD8C0E88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第二章 微处理器体系结构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ym typeface="+mn-ea"/>
              </a:rPr>
              <a:t>I/O</a:t>
            </a:r>
            <a:r>
              <a:rPr lang="zh-CN" altLang="en-US" sz="4000" dirty="0">
                <a:sym typeface="+mn-ea"/>
              </a:rPr>
              <a:t>接口组成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594" y="1161375"/>
            <a:ext cx="8671560" cy="525907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微软雅黑" charset="0"/>
                <a:ea typeface="微软雅黑" charset="0"/>
                <a:cs typeface="微软雅黑" charset="0"/>
              </a:rPr>
              <a:t>I/O</a:t>
            </a:r>
            <a:r>
              <a:rPr lang="zh-CN" altLang="en-US" sz="2800" dirty="0">
                <a:latin typeface="微软雅黑" charset="0"/>
                <a:ea typeface="微软雅黑" charset="0"/>
                <a:cs typeface="微软雅黑" charset="0"/>
              </a:rPr>
              <a:t>接口功能</a:t>
            </a:r>
            <a:endParaRPr lang="en-US" altLang="zh-CN" dirty="0">
              <a:latin typeface="微软雅黑" charset="0"/>
              <a:ea typeface="微软雅黑" charset="0"/>
              <a:cs typeface="微软雅黑" charset="0"/>
            </a:endParaRPr>
          </a:p>
          <a:p>
            <a:pPr lvl="1"/>
            <a:r>
              <a:rPr lang="zh-CN" altLang="en-US" sz="2400" dirty="0"/>
              <a:t>数据缓存</a:t>
            </a:r>
            <a:endParaRPr lang="en-US" altLang="zh-CN" sz="2400" dirty="0"/>
          </a:p>
          <a:p>
            <a:pPr lvl="1"/>
            <a:r>
              <a:rPr lang="zh-CN" altLang="en-US" sz="2400" dirty="0"/>
              <a:t>信号电平转换</a:t>
            </a:r>
          </a:p>
          <a:p>
            <a:pPr lvl="1"/>
            <a:r>
              <a:rPr lang="zh-CN" altLang="en-US" sz="2400" dirty="0"/>
              <a:t> 数据格式转换</a:t>
            </a:r>
          </a:p>
          <a:p>
            <a:pPr lvl="1"/>
            <a:r>
              <a:rPr lang="zh-CN" altLang="en-US" sz="2400" dirty="0"/>
              <a:t> 外设选择</a:t>
            </a:r>
          </a:p>
          <a:p>
            <a:pPr lvl="1"/>
            <a:r>
              <a:rPr lang="zh-CN" altLang="en-US" sz="2400" dirty="0"/>
              <a:t> 中断管理</a:t>
            </a:r>
            <a:endParaRPr lang="en-US" altLang="zh-CN" sz="2400" dirty="0"/>
          </a:p>
          <a:p>
            <a:pPr lvl="1"/>
            <a:r>
              <a:rPr lang="en-US" altLang="zh-CN" sz="2400" dirty="0"/>
              <a:t>CPU</a:t>
            </a:r>
            <a:r>
              <a:rPr lang="zh-CN" altLang="en-US" sz="2400" dirty="0"/>
              <a:t>命令接收和执行</a:t>
            </a:r>
          </a:p>
          <a:p>
            <a:r>
              <a:rPr lang="en-US" altLang="zh-CN" sz="2800" dirty="0">
                <a:sym typeface="+mn-ea"/>
              </a:rPr>
              <a:t>I/0</a:t>
            </a:r>
            <a:r>
              <a:rPr lang="zh-CN" altLang="en-US" sz="2800" dirty="0">
                <a:sym typeface="+mn-ea"/>
              </a:rPr>
              <a:t>接口的三个基本功能模块：数据缓存、逻辑控制和外设连接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7BD059-EBDF-4919-82BD-E2047E119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7B6F5-27D8-419E-943C-D5E508D9386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6AF73E-32E8-4894-8016-964C25EF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358962-30EB-4011-91A1-20F2A9B25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15F841-F14B-4C83-AF06-D4C77A2B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86" y="1309035"/>
            <a:ext cx="5810038" cy="294508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异常</a:t>
            </a:r>
            <a:r>
              <a:rPr lang="en-US" altLang="zh-CN" sz="3200" dirty="0"/>
              <a:t>/</a:t>
            </a:r>
            <a:r>
              <a:rPr lang="zh-CN" altLang="en-US" sz="3200" dirty="0"/>
              <a:t>中断处理过程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395663"/>
            <a:ext cx="8672242" cy="517983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进入异常</a:t>
            </a:r>
            <a:r>
              <a:rPr lang="en-US" altLang="zh-CN" sz="2400" dirty="0"/>
              <a:t>/</a:t>
            </a:r>
            <a:r>
              <a:rPr lang="zh-CN" altLang="en-US" sz="2400" dirty="0"/>
              <a:t>中断服务前需完成以下工作：</a:t>
            </a:r>
            <a:endParaRPr lang="en-US" altLang="zh-CN" sz="2400" dirty="0"/>
          </a:p>
          <a:p>
            <a:pPr lvl="1"/>
            <a:r>
              <a:rPr lang="zh-CN" altLang="en-US" sz="2400" dirty="0"/>
              <a:t>将多个寄存器和返回地址入栈</a:t>
            </a:r>
            <a:endParaRPr lang="en-US" altLang="zh-CN" sz="2400" dirty="0"/>
          </a:p>
          <a:p>
            <a:pPr lvl="1"/>
            <a:r>
              <a:rPr lang="zh-CN" altLang="en-US" sz="2400" dirty="0"/>
              <a:t>取出异常</a:t>
            </a:r>
            <a:r>
              <a:rPr lang="en-US" altLang="zh-CN" sz="2400" dirty="0"/>
              <a:t>/</a:t>
            </a:r>
            <a:r>
              <a:rPr lang="zh-CN" altLang="en-US" sz="2400" dirty="0"/>
              <a:t>中断向量（异常</a:t>
            </a:r>
            <a:r>
              <a:rPr lang="en-US" altLang="zh-CN" sz="2400" dirty="0"/>
              <a:t>/</a:t>
            </a:r>
            <a:r>
              <a:rPr lang="zh-CN" altLang="en-US" sz="2400" dirty="0"/>
              <a:t>中断对应的</a:t>
            </a:r>
            <a:r>
              <a:rPr lang="en-US" altLang="zh-CN" sz="2400" dirty="0"/>
              <a:t>ISR</a:t>
            </a:r>
            <a:r>
              <a:rPr lang="zh-CN" altLang="en-US" sz="2400" dirty="0"/>
              <a:t>入口地址）</a:t>
            </a:r>
            <a:endParaRPr lang="en-US" altLang="zh-CN" sz="2400" dirty="0"/>
          </a:p>
          <a:p>
            <a:pPr lvl="1"/>
            <a:r>
              <a:rPr lang="zh-CN" altLang="en-US" sz="2400" dirty="0"/>
              <a:t>取出将执行异常</a:t>
            </a:r>
            <a:r>
              <a:rPr lang="en-US" altLang="zh-CN" sz="2400" dirty="0"/>
              <a:t>/</a:t>
            </a:r>
            <a:r>
              <a:rPr lang="zh-CN" altLang="en-US" sz="2400" dirty="0"/>
              <a:t>中断处理的指令</a:t>
            </a:r>
            <a:endParaRPr lang="en-US" altLang="zh-CN" sz="2400" dirty="0"/>
          </a:p>
          <a:p>
            <a:pPr lvl="1"/>
            <a:r>
              <a:rPr lang="zh-CN" altLang="en-US" sz="2400" dirty="0"/>
              <a:t>更新多个</a:t>
            </a:r>
            <a:r>
              <a:rPr lang="en-US" altLang="zh-CN" sz="2400" dirty="0"/>
              <a:t>NVIC</a:t>
            </a:r>
            <a:r>
              <a:rPr lang="zh-CN" altLang="en-US" sz="2400" dirty="0"/>
              <a:t>寄存器和内核寄存器（包括</a:t>
            </a:r>
            <a:r>
              <a:rPr lang="en-US" altLang="zh-CN" sz="2400" dirty="0"/>
              <a:t>PSP, LR, PC, SP, </a:t>
            </a:r>
            <a:r>
              <a:rPr lang="zh-CN" altLang="en-US" sz="2400" dirty="0"/>
              <a:t>内核状态信息）</a:t>
            </a:r>
            <a:endParaRPr lang="en-US" altLang="zh-CN" sz="2400" dirty="0"/>
          </a:p>
          <a:p>
            <a:pPr lvl="1"/>
            <a:r>
              <a:rPr lang="en-US" altLang="zh-CN" sz="2400" dirty="0"/>
              <a:t>SP</a:t>
            </a:r>
            <a:r>
              <a:rPr lang="zh-CN" altLang="en-US" sz="2400" dirty="0"/>
              <a:t>值自动调整，</a:t>
            </a:r>
            <a:r>
              <a:rPr lang="en-US" altLang="zh-CN" sz="2400" dirty="0"/>
              <a:t>PC</a:t>
            </a:r>
            <a:r>
              <a:rPr lang="zh-CN" altLang="en-US" sz="2400" dirty="0"/>
              <a:t>更新为异常</a:t>
            </a:r>
            <a:r>
              <a:rPr lang="en-US" altLang="zh-CN" sz="2400" dirty="0"/>
              <a:t>/</a:t>
            </a:r>
            <a:r>
              <a:rPr lang="zh-CN" altLang="en-US" sz="2400" dirty="0"/>
              <a:t>中断处理的入口地址，</a:t>
            </a:r>
            <a:r>
              <a:rPr lang="en-US" altLang="zh-CN" sz="2400" dirty="0"/>
              <a:t>LR</a:t>
            </a:r>
            <a:r>
              <a:rPr lang="zh-CN" altLang="en-US" sz="2400" dirty="0"/>
              <a:t>被特殊值</a:t>
            </a:r>
            <a:r>
              <a:rPr lang="en-US" altLang="zh-CN" sz="2400" dirty="0"/>
              <a:t>EXC_RETURN</a:t>
            </a:r>
            <a:r>
              <a:rPr lang="zh-CN" altLang="en-US" sz="2400" dirty="0"/>
              <a:t>更新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54E2-12A3-44FD-9A43-3C80AA24A83C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第二章 微处理器体系结构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异常</a:t>
            </a:r>
            <a:r>
              <a:rPr lang="en-US" altLang="zh-CN" sz="3200" dirty="0"/>
              <a:t>/</a:t>
            </a:r>
            <a:r>
              <a:rPr lang="zh-CN" altLang="en-US" sz="3200" dirty="0"/>
              <a:t>中断处理过程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395663"/>
            <a:ext cx="8672242" cy="517983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执行异常</a:t>
            </a:r>
            <a:r>
              <a:rPr lang="en-US" altLang="zh-CN" sz="2800" dirty="0"/>
              <a:t>/</a:t>
            </a:r>
            <a:r>
              <a:rPr lang="zh-CN" altLang="en-US" sz="2800" dirty="0"/>
              <a:t>中断服务：</a:t>
            </a:r>
            <a:endParaRPr lang="en-US" altLang="zh-CN" sz="2800" dirty="0"/>
          </a:p>
          <a:p>
            <a:pPr lvl="1"/>
            <a:r>
              <a:rPr lang="zh-CN" altLang="en-US" sz="2400" dirty="0"/>
              <a:t>进入特权级处理模式</a:t>
            </a:r>
            <a:endParaRPr lang="en-US" altLang="zh-CN" sz="2400" dirty="0"/>
          </a:p>
          <a:p>
            <a:pPr lvl="1"/>
            <a:r>
              <a:rPr lang="zh-CN" altLang="en-US" sz="2400" dirty="0"/>
              <a:t>执行中断服务子例程</a:t>
            </a:r>
            <a:endParaRPr lang="en-US" altLang="zh-CN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2994515"/>
            <a:ext cx="5384800" cy="311785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194EA-640F-4383-B116-7C91AC3A488E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第二章 微处理器体系结构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E84D9A-6DCF-42BC-AD58-7EA6A45D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839" y="1233373"/>
            <a:ext cx="4612005" cy="123482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异常</a:t>
            </a:r>
            <a:r>
              <a:rPr lang="en-US" altLang="zh-CN" sz="3200" dirty="0"/>
              <a:t>/</a:t>
            </a:r>
            <a:r>
              <a:rPr lang="zh-CN" altLang="en-US" sz="3200" dirty="0"/>
              <a:t>中断处理过程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395663"/>
            <a:ext cx="8672242" cy="517983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异常</a:t>
            </a:r>
            <a:r>
              <a:rPr lang="en-US" altLang="zh-CN" sz="2800" dirty="0"/>
              <a:t>/</a:t>
            </a:r>
            <a:r>
              <a:rPr lang="zh-CN" altLang="en-US" sz="2800" dirty="0"/>
              <a:t>中断返回操作：</a:t>
            </a:r>
            <a:endParaRPr lang="en-US" altLang="zh-CN" sz="2800" dirty="0"/>
          </a:p>
          <a:p>
            <a:pPr lvl="1"/>
            <a:r>
              <a:rPr lang="zh-CN" altLang="en-US" sz="2400" dirty="0"/>
              <a:t>由特殊地址</a:t>
            </a:r>
            <a:r>
              <a:rPr lang="en-US" altLang="zh-CN" sz="2400" dirty="0"/>
              <a:t>EXC_RETURN</a:t>
            </a:r>
            <a:r>
              <a:rPr lang="zh-CN" altLang="en-US" sz="2400" dirty="0"/>
              <a:t>触发</a:t>
            </a:r>
            <a:endParaRPr lang="en-US" altLang="zh-CN" sz="2400" dirty="0"/>
          </a:p>
          <a:p>
            <a:pPr lvl="1"/>
            <a:r>
              <a:rPr lang="en-US" altLang="zh-CN" sz="2400" dirty="0"/>
              <a:t>EXC_RETURN</a:t>
            </a:r>
            <a:r>
              <a:rPr lang="zh-CN" altLang="en-US" sz="2400" dirty="0"/>
              <a:t>在进入中断时被存入</a:t>
            </a:r>
            <a:r>
              <a:rPr lang="en-US" altLang="zh-CN" sz="2400" dirty="0"/>
              <a:t>LR</a:t>
            </a:r>
          </a:p>
          <a:p>
            <a:pPr lvl="1"/>
            <a:r>
              <a:rPr lang="en-US" altLang="zh-CN" sz="2400" dirty="0"/>
              <a:t>EXC_RETURN</a:t>
            </a:r>
            <a:r>
              <a:rPr lang="zh-CN" altLang="en-US" sz="2400" dirty="0"/>
              <a:t>写入</a:t>
            </a:r>
            <a:r>
              <a:rPr lang="en-US" altLang="zh-CN" sz="2400" dirty="0"/>
              <a:t>PC</a:t>
            </a:r>
            <a:r>
              <a:rPr lang="zh-CN" altLang="en-US" sz="2400" dirty="0"/>
              <a:t>时，触发异常</a:t>
            </a:r>
            <a:r>
              <a:rPr lang="en-US" altLang="zh-CN" sz="2400" dirty="0"/>
              <a:t>/</a:t>
            </a:r>
            <a:r>
              <a:rPr lang="zh-CN" altLang="en-US" sz="2400" dirty="0"/>
              <a:t>中断返回操作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421CB-368E-4DB0-9467-3BFA97D54FA4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第二章 微处理器体系结构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193DBB-1C4F-4D18-98A5-C033988E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GPIO </a:t>
            </a:r>
            <a:r>
              <a:rPr lang="zh-CN" altLang="en-US" sz="3600" dirty="0"/>
              <a:t>的外部中断</a:t>
            </a:r>
            <a:r>
              <a:rPr lang="en-US" altLang="zh-CN" sz="3600" dirty="0"/>
              <a:t>/</a:t>
            </a:r>
            <a:r>
              <a:rPr lang="zh-CN" altLang="en-US" sz="3600" dirty="0"/>
              <a:t>事件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FD9E0-B768-4DC9-81A1-A3D183835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GPIO</a:t>
            </a:r>
            <a:r>
              <a:rPr lang="zh-CN" altLang="en-US" sz="2800" dirty="0"/>
              <a:t>一个端口的引脚</a:t>
            </a:r>
            <a:r>
              <a:rPr lang="en-US" altLang="zh-CN" sz="2800" dirty="0"/>
              <a:t>GPIOx.0~GPIOx.15</a:t>
            </a:r>
            <a:r>
              <a:rPr lang="zh-CN" altLang="en-US" sz="2800" dirty="0"/>
              <a:t>分别对应外部中断</a:t>
            </a:r>
            <a:r>
              <a:rPr lang="en-US" altLang="zh-CN" sz="2800" dirty="0"/>
              <a:t>/</a:t>
            </a:r>
            <a:r>
              <a:rPr lang="zh-CN" altLang="en-US" sz="2800" dirty="0"/>
              <a:t>事件线</a:t>
            </a:r>
            <a:r>
              <a:rPr lang="en-US" altLang="zh-CN" sz="2800" dirty="0"/>
              <a:t>0~15</a:t>
            </a:r>
          </a:p>
          <a:p>
            <a:pPr lvl="1"/>
            <a:r>
              <a:rPr lang="zh-CN" altLang="en-US" sz="2400" dirty="0"/>
              <a:t>配置</a:t>
            </a:r>
            <a:r>
              <a:rPr lang="en-US" altLang="zh-CN" sz="2400" dirty="0"/>
              <a:t>NVIC</a:t>
            </a:r>
            <a:r>
              <a:rPr lang="zh-CN" altLang="en-US" sz="2400" dirty="0"/>
              <a:t>中断分组并使能分组</a:t>
            </a:r>
            <a:endParaRPr lang="en-US" altLang="zh-CN" sz="2400" dirty="0"/>
          </a:p>
          <a:p>
            <a:pPr lvl="1"/>
            <a:r>
              <a:rPr lang="zh-CN" altLang="en-US" sz="2400" dirty="0"/>
              <a:t>初始化</a:t>
            </a:r>
            <a:r>
              <a:rPr lang="en-US" altLang="zh-CN" sz="2400" dirty="0"/>
              <a:t>GPIO</a:t>
            </a:r>
            <a:r>
              <a:rPr lang="zh-CN" altLang="en-US" sz="2400" dirty="0"/>
              <a:t>引脚为输入</a:t>
            </a:r>
            <a:endParaRPr lang="en-US" altLang="zh-CN" sz="2400" dirty="0"/>
          </a:p>
          <a:p>
            <a:pPr lvl="1"/>
            <a:r>
              <a:rPr lang="zh-CN" altLang="en-US" sz="2400" dirty="0"/>
              <a:t>开启</a:t>
            </a:r>
            <a:r>
              <a:rPr lang="en-US" altLang="zh-CN" sz="2400" dirty="0"/>
              <a:t>GPIO</a:t>
            </a:r>
            <a:r>
              <a:rPr lang="zh-CN" altLang="en-US" sz="2400" dirty="0"/>
              <a:t>复用时钟</a:t>
            </a:r>
            <a:endParaRPr lang="en-US" altLang="zh-CN" sz="2400" dirty="0"/>
          </a:p>
          <a:p>
            <a:pPr lvl="1"/>
            <a:r>
              <a:rPr lang="zh-CN" altLang="en-US" sz="2400" dirty="0"/>
              <a:t>设置</a:t>
            </a:r>
            <a:r>
              <a:rPr lang="en-US" altLang="zh-CN" sz="2400" dirty="0"/>
              <a:t>GPIO</a:t>
            </a:r>
            <a:r>
              <a:rPr lang="zh-CN" altLang="en-US" sz="2400" dirty="0"/>
              <a:t>与中断线的映射关系</a:t>
            </a:r>
            <a:endParaRPr lang="en-US" altLang="zh-CN" sz="2400" dirty="0"/>
          </a:p>
          <a:p>
            <a:pPr lvl="1"/>
            <a:r>
              <a:rPr lang="zh-CN" altLang="en-US" sz="2400" dirty="0"/>
              <a:t>初始化中断</a:t>
            </a:r>
            <a:r>
              <a:rPr lang="en-US" altLang="zh-CN" sz="2400" dirty="0"/>
              <a:t>/</a:t>
            </a:r>
            <a:r>
              <a:rPr lang="zh-CN" altLang="en-US" sz="2400" dirty="0"/>
              <a:t>事件线及触发条件</a:t>
            </a:r>
            <a:endParaRPr lang="en-US" altLang="zh-CN" sz="2400" dirty="0"/>
          </a:p>
          <a:p>
            <a:pPr lvl="1"/>
            <a:r>
              <a:rPr lang="zh-CN" altLang="en-US" sz="2400" dirty="0"/>
              <a:t>编写中断服务子例程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48D1E3-F590-4235-A6F8-2DE56516F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15285-9BF4-4665-BF10-E826CA519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A7909-A3C1-44FE-9C96-97544C67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1B8961-D5A5-4593-9538-0BEE8EEB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813" y="2488066"/>
            <a:ext cx="3482023" cy="288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62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7196" y="90488"/>
            <a:ext cx="8672242" cy="1026534"/>
          </a:xfrm>
        </p:spPr>
        <p:txBody>
          <a:bodyPr/>
          <a:lstStyle/>
          <a:p>
            <a:r>
              <a:rPr lang="en-US" altLang="zh-CN" sz="4000" dirty="0"/>
              <a:t>5.4 </a:t>
            </a:r>
            <a:r>
              <a:rPr lang="zh-CN" altLang="en-US" sz="4000" dirty="0"/>
              <a:t>通信接口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4562" y="1005728"/>
            <a:ext cx="8671941" cy="4356847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用于实现外设与处理器之间的交互</a:t>
            </a:r>
            <a:endParaRPr lang="en-US" altLang="zh-CN" sz="2800" dirty="0"/>
          </a:p>
          <a:p>
            <a:pPr lvl="1"/>
            <a:r>
              <a:rPr lang="en-US" altLang="zh-CN" sz="2400" dirty="0"/>
              <a:t>UART</a:t>
            </a:r>
            <a:r>
              <a:rPr lang="zh-CN" altLang="en-US" sz="2400" dirty="0"/>
              <a:t>、</a:t>
            </a:r>
            <a:r>
              <a:rPr lang="en-US" altLang="zh-CN" sz="2400" dirty="0"/>
              <a:t>SPI</a:t>
            </a:r>
            <a:r>
              <a:rPr lang="zh-CN" altLang="en-US" sz="2400" dirty="0"/>
              <a:t>和</a:t>
            </a:r>
            <a:r>
              <a:rPr lang="en-US" altLang="zh-CN" sz="2400" dirty="0"/>
              <a:t>I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C</a:t>
            </a:r>
            <a:r>
              <a:rPr lang="zh-CN" altLang="en-US" sz="2400" dirty="0"/>
              <a:t>等</a:t>
            </a:r>
            <a:endParaRPr lang="en-US" altLang="zh-CN" sz="2400" dirty="0"/>
          </a:p>
          <a:p>
            <a:pPr lvl="1"/>
            <a:r>
              <a:rPr lang="zh-CN" altLang="en-US" sz="2400" dirty="0"/>
              <a:t>与 </a:t>
            </a:r>
            <a:r>
              <a:rPr lang="en-US" altLang="zh-CN" sz="2400" dirty="0"/>
              <a:t>GPIO </a:t>
            </a:r>
            <a:r>
              <a:rPr lang="zh-CN" altLang="en-US" sz="2400" dirty="0"/>
              <a:t>的区别主要体现在通信时序、速度等方面</a:t>
            </a:r>
            <a:endParaRPr lang="en-US" altLang="zh-CN" sz="2400" dirty="0"/>
          </a:p>
          <a:p>
            <a:r>
              <a:rPr lang="zh-CN" altLang="en-US" sz="2800" dirty="0"/>
              <a:t>通信接口的分类</a:t>
            </a:r>
            <a:endParaRPr lang="en-US" altLang="zh-CN" sz="2800" dirty="0"/>
          </a:p>
          <a:p>
            <a:pPr lvl="1"/>
            <a:r>
              <a:rPr lang="zh-CN" altLang="en-US" sz="2400" dirty="0"/>
              <a:t>并行</a:t>
            </a:r>
            <a:r>
              <a:rPr lang="en-US" altLang="zh-CN" sz="2400" dirty="0"/>
              <a:t>/</a:t>
            </a:r>
            <a:r>
              <a:rPr lang="zh-CN" altLang="en-US" sz="2400" dirty="0"/>
              <a:t>串行通信</a:t>
            </a:r>
            <a:endParaRPr lang="en-US" altLang="zh-CN" sz="2400" dirty="0"/>
          </a:p>
          <a:p>
            <a:pPr lvl="2"/>
            <a:r>
              <a:rPr lang="zh-CN" altLang="en-US" sz="2000" dirty="0"/>
              <a:t>并行通信：外设和微处理器之间存在多根数据传输线，数据的多个比特位可同时传输，例如</a:t>
            </a:r>
            <a:r>
              <a:rPr lang="en-US" altLang="zh-CN" sz="2000" dirty="0"/>
              <a:t>IEEE1284</a:t>
            </a:r>
            <a:r>
              <a:rPr lang="zh-CN" altLang="en-US" sz="2000" dirty="0"/>
              <a:t>，主要用于点阵式打印机和绘图仪</a:t>
            </a:r>
            <a:endParaRPr lang="en-US" altLang="zh-CN" sz="2000" dirty="0"/>
          </a:p>
          <a:p>
            <a:pPr lvl="2"/>
            <a:r>
              <a:rPr lang="zh-CN" altLang="en-US" sz="2000" dirty="0"/>
              <a:t>串行通信：外设和微处理器之间仅存在一根数据传输线，数据必须按照顺序一位位传输，例如</a:t>
            </a:r>
            <a:r>
              <a:rPr lang="en-US" altLang="zh-CN" sz="2000" dirty="0"/>
              <a:t>USB</a:t>
            </a: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CBC4AB-0F7C-4EA6-9D77-5ABE5B358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1264-4959-4847-8D64-B3F5A87049F9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E5A63A-CFE3-426A-B2F7-14B42382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9AEEEC-CFAA-400C-85DF-511FE12C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54D49EE-FDB7-46D7-B613-82823E7DE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218" y="5104559"/>
            <a:ext cx="2628900" cy="14954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7762FC-F384-46B0-A0C9-1F7E75BE3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50" y="4778188"/>
            <a:ext cx="1140014" cy="198932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通信接口的分类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337945"/>
            <a:ext cx="8672195" cy="5321935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同步</a:t>
            </a:r>
            <a:r>
              <a:rPr lang="en-US" altLang="zh-CN" sz="2800" dirty="0"/>
              <a:t>/</a:t>
            </a:r>
            <a:r>
              <a:rPr lang="zh-CN" altLang="en-US" sz="2800" dirty="0"/>
              <a:t>异步通信</a:t>
            </a:r>
            <a:endParaRPr lang="en-US" altLang="zh-CN" sz="2800" dirty="0"/>
          </a:p>
          <a:p>
            <a:pPr lvl="1"/>
            <a:r>
              <a:rPr lang="zh-CN" altLang="en-US" sz="2400" dirty="0"/>
              <a:t>同步通信：外设和微处理器之间有同步时钟，两者之间的数据传输受同步时钟的控制</a:t>
            </a:r>
            <a:endParaRPr lang="en-US" altLang="zh-CN" sz="2400" dirty="0"/>
          </a:p>
          <a:p>
            <a:pPr lvl="2"/>
            <a:r>
              <a:rPr lang="zh-CN" altLang="en-US" sz="2000" dirty="0"/>
              <a:t>采用阻塞模式，发送方发出数据后需接收到接收方响应后才发送下一个数据</a:t>
            </a:r>
            <a:endParaRPr lang="en-US" altLang="zh-CN" sz="2000" dirty="0"/>
          </a:p>
          <a:p>
            <a:pPr lvl="2"/>
            <a:r>
              <a:rPr lang="zh-CN" altLang="en-US" sz="2000" dirty="0"/>
              <a:t>例如</a:t>
            </a:r>
            <a:r>
              <a:rPr lang="en-US" altLang="zh-CN" sz="2000" dirty="0"/>
              <a:t>IEEE1588</a:t>
            </a:r>
            <a:r>
              <a:rPr lang="zh-CN" altLang="en-US" sz="2000" dirty="0"/>
              <a:t>标准，</a:t>
            </a:r>
            <a:r>
              <a:rPr lang="en-US" altLang="zh-CN" sz="2000" dirty="0"/>
              <a:t>SPI</a:t>
            </a:r>
            <a:r>
              <a:rPr lang="zh-CN" altLang="en-US" sz="2000" dirty="0"/>
              <a:t>，</a:t>
            </a:r>
            <a:r>
              <a:rPr lang="en-US" altLang="zh-CN" sz="2000" dirty="0"/>
              <a:t>I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C</a:t>
            </a:r>
          </a:p>
          <a:p>
            <a:pPr lvl="1"/>
            <a:r>
              <a:rPr lang="zh-CN" altLang="en-US" sz="2400" dirty="0"/>
              <a:t>异步通信：外设和微处理器之间没有同步时钟，借助缓存进行数据传输</a:t>
            </a:r>
            <a:endParaRPr lang="en-US" altLang="zh-CN" sz="2400" dirty="0"/>
          </a:p>
          <a:p>
            <a:pPr lvl="2"/>
            <a:r>
              <a:rPr lang="zh-CN" altLang="en-US" sz="2000" dirty="0"/>
              <a:t>异步通信过程中，通信双方必须约定</a:t>
            </a:r>
            <a:r>
              <a:rPr lang="zh-CN" altLang="en-US" sz="2000" b="1" dirty="0">
                <a:solidFill>
                  <a:srgbClr val="0070C0"/>
                </a:solidFill>
              </a:rPr>
              <a:t>通信协议</a:t>
            </a:r>
            <a:r>
              <a:rPr lang="zh-CN" altLang="en-US" sz="2000" dirty="0"/>
              <a:t>和</a:t>
            </a:r>
            <a:r>
              <a:rPr lang="zh-CN" altLang="en-US" sz="2000" b="1" dirty="0">
                <a:solidFill>
                  <a:srgbClr val="0070C0"/>
                </a:solidFill>
              </a:rPr>
              <a:t>传输速率</a:t>
            </a:r>
            <a:endParaRPr lang="en-US" altLang="zh-CN" sz="2000" b="1" dirty="0">
              <a:solidFill>
                <a:srgbClr val="0070C0"/>
              </a:solidFill>
            </a:endParaRPr>
          </a:p>
          <a:p>
            <a:pPr lvl="2"/>
            <a:r>
              <a:rPr lang="zh-CN" altLang="en-US" sz="2000" dirty="0"/>
              <a:t>采用非阻塞模式，即发送方发出数据后，无需等待接收方响应便可直接发送下一个数据</a:t>
            </a:r>
            <a:endParaRPr lang="en-US" altLang="zh-CN" sz="2000" dirty="0"/>
          </a:p>
          <a:p>
            <a:pPr lvl="2"/>
            <a:r>
              <a:rPr lang="zh-CN" altLang="en-US" sz="2000" dirty="0"/>
              <a:t>例如</a:t>
            </a:r>
            <a:r>
              <a:rPr lang="en-US" altLang="zh-CN" sz="2000" dirty="0"/>
              <a:t>UART</a:t>
            </a: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180D04-F047-42DC-B472-E154B0BCE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5110-8CEB-4690-94B9-49180E2F6AE7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5588B6-01E8-45C5-BDCB-06B6709EA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E5F2A-A562-47D9-B78E-B99926F9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134" y="88847"/>
            <a:ext cx="8672242" cy="1026534"/>
          </a:xfrm>
        </p:spPr>
        <p:txBody>
          <a:bodyPr/>
          <a:lstStyle/>
          <a:p>
            <a:pPr algn="l"/>
            <a:r>
              <a:rPr lang="zh-CN" altLang="en-US" sz="4000" dirty="0"/>
              <a:t>通信接口的分类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522" y="1012766"/>
            <a:ext cx="8419465" cy="456184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</a:pPr>
            <a:r>
              <a:rPr lang="zh-CN" altLang="en-US" sz="2800" dirty="0"/>
              <a:t>单工</a:t>
            </a:r>
            <a:r>
              <a:rPr lang="en-US" altLang="zh-CN" sz="2800" dirty="0"/>
              <a:t>/</a:t>
            </a:r>
            <a:r>
              <a:rPr lang="zh-CN" altLang="en-US" sz="2800" dirty="0"/>
              <a:t>半双工</a:t>
            </a:r>
            <a:r>
              <a:rPr lang="en-US" altLang="zh-CN" sz="2800" dirty="0"/>
              <a:t>/</a:t>
            </a:r>
            <a:r>
              <a:rPr lang="zh-CN" altLang="en-US" sz="2800" dirty="0"/>
              <a:t>全双工通信（按照传输方向）</a:t>
            </a:r>
            <a:endParaRPr lang="en-US" altLang="zh-CN" sz="2000" dirty="0"/>
          </a:p>
          <a:p>
            <a:pPr marL="274320" lvl="1" indent="0">
              <a:spcBef>
                <a:spcPts val="600"/>
              </a:spcBef>
            </a:pPr>
            <a:r>
              <a:rPr lang="zh-CN" altLang="en-US" sz="2400" dirty="0"/>
              <a:t>单工制式：数据只能从发送方往接收方传输</a:t>
            </a:r>
            <a:endParaRPr lang="en-US" altLang="zh-CN" sz="2400" dirty="0"/>
          </a:p>
          <a:p>
            <a:pPr marL="274320" lvl="1" indent="0">
              <a:spcBef>
                <a:spcPts val="600"/>
              </a:spcBef>
            </a:pPr>
            <a:r>
              <a:rPr lang="zh-CN" altLang="en-US" sz="2400" dirty="0"/>
              <a:t>半双工制式：数据能在发送接收方之间双向传输，但在任何时刻数据只能一个方向传输，例如</a:t>
            </a:r>
            <a:r>
              <a:rPr lang="en-US" altLang="zh-CN" sz="2400" dirty="0"/>
              <a:t>I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C</a:t>
            </a:r>
          </a:p>
          <a:p>
            <a:pPr marL="274320" lvl="1" indent="0">
              <a:spcBef>
                <a:spcPts val="600"/>
              </a:spcBef>
            </a:pPr>
            <a:r>
              <a:rPr lang="zh-CN" altLang="en-US" sz="2400" dirty="0"/>
              <a:t>全双工制式：接收和发送数据占用不同的线路，数据可同时在两个方向传输，例如</a:t>
            </a:r>
            <a:r>
              <a:rPr lang="en-US" altLang="zh-CN" sz="2400" dirty="0"/>
              <a:t>UART</a:t>
            </a:r>
            <a:endParaRPr lang="zh-CN" altLang="en-US" sz="2400" dirty="0"/>
          </a:p>
          <a:p>
            <a:pPr marL="0" indent="0">
              <a:buFont typeface="Arial" panose="020B0604020202090204" pitchFamily="34" charset="0"/>
              <a:buNone/>
            </a:pPr>
            <a:endParaRPr lang="zh-CN" altLang="en-US" sz="2000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4B4C94-F107-408D-99A1-4EF964A1C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6028-4619-4AD5-81AC-ECB67EBC2EC6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7D00C9-743F-4006-B93D-6DF10FFC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9B40B9-6BD0-4BAE-BF37-98E415DCD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58B4A31-AB12-4AA8-AA03-C773FF8A9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372242"/>
            <a:ext cx="3481387" cy="6469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D020BFE-5303-4D59-963A-51DE04F18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170643"/>
            <a:ext cx="3288325" cy="108743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B302451-1218-411D-A96A-1402DA117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780" y="5386561"/>
            <a:ext cx="3912813" cy="131651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UART</a:t>
            </a:r>
            <a:r>
              <a:rPr lang="zh-CN" altLang="en-US" sz="3200" dirty="0"/>
              <a:t>、</a:t>
            </a:r>
            <a:r>
              <a:rPr lang="en-US" altLang="zh-CN" sz="3200" dirty="0"/>
              <a:t>SPI</a:t>
            </a:r>
            <a:r>
              <a:rPr lang="zh-CN" altLang="en-US" sz="3200" dirty="0"/>
              <a:t>和</a:t>
            </a:r>
            <a:r>
              <a:rPr lang="en-US" altLang="zh-CN" sz="3200" dirty="0"/>
              <a:t>I</a:t>
            </a:r>
            <a:r>
              <a:rPr lang="en-US" altLang="zh-CN" sz="3200" baseline="30000" dirty="0"/>
              <a:t>2</a:t>
            </a:r>
            <a:r>
              <a:rPr lang="en-US" altLang="zh-CN" sz="3200" dirty="0"/>
              <a:t>C</a:t>
            </a:r>
            <a:r>
              <a:rPr lang="zh-CN" altLang="en-US" sz="3200" dirty="0"/>
              <a:t>特征比较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8AD6A6-67A5-40EE-9145-D074D84E9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1486-2914-40AB-B869-F5B32A7B2F1F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086879-5A50-449A-AC6B-FD001CBB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284F99-5FB9-4B50-8EB6-74368BD9A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0103AA-5582-4B72-8AA2-9D1F64108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1985962"/>
            <a:ext cx="8943975" cy="28860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879" y="220090"/>
            <a:ext cx="8672242" cy="712581"/>
          </a:xfrm>
        </p:spPr>
        <p:txBody>
          <a:bodyPr/>
          <a:lstStyle/>
          <a:p>
            <a:r>
              <a:rPr lang="zh-CN" altLang="en-US" sz="4000" dirty="0"/>
              <a:t>串行通信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879" y="1051075"/>
            <a:ext cx="8672195" cy="532193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/>
              <a:t>使用方便、成本低廉、编程简单</a:t>
            </a:r>
            <a:endParaRPr lang="en-US" altLang="zh-CN" sz="2400" dirty="0"/>
          </a:p>
          <a:p>
            <a:pPr>
              <a:spcBef>
                <a:spcPts val="600"/>
              </a:spcBef>
            </a:pPr>
            <a:r>
              <a:rPr lang="zh-CN" altLang="en-US" sz="2400" dirty="0"/>
              <a:t>各微处理器提供的常见串行通信接口：如</a:t>
            </a:r>
            <a:r>
              <a:rPr lang="en-US" altLang="zh-CN" sz="2400" dirty="0"/>
              <a:t>UART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STM32</a:t>
            </a:r>
            <a:r>
              <a:rPr lang="zh-CN" altLang="en-US" sz="2400" dirty="0"/>
              <a:t>系列微处理器提供：</a:t>
            </a:r>
            <a:r>
              <a:rPr lang="en-US" altLang="zh-CN" sz="2400" dirty="0"/>
              <a:t>UART</a:t>
            </a:r>
            <a:r>
              <a:rPr lang="zh-CN" altLang="en-US" sz="2400" dirty="0"/>
              <a:t>和</a:t>
            </a:r>
            <a:r>
              <a:rPr lang="en-US" altLang="zh-CN" sz="2400" dirty="0"/>
              <a:t>USART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47" y="2641071"/>
            <a:ext cx="8164521" cy="1946855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EACFFC-10A7-4A26-BCA0-108852CC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9B771-769E-489E-B775-FAED45BB5FB6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CBDF0F-F079-4160-85EE-CD512ADBD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91C19C-66D6-4877-AE35-92A0BA58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B0EEBA5-1E57-402B-9C83-F7412A7CF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605" y="4901574"/>
            <a:ext cx="1452843" cy="82042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D062D4B-D192-4D57-8512-452EF7DAF089}"/>
              </a:ext>
            </a:extLst>
          </p:cNvPr>
          <p:cNvSpPr txBox="1"/>
          <p:nvPr/>
        </p:nvSpPr>
        <p:spPr>
          <a:xfrm>
            <a:off x="2530405" y="580901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工业控制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RS-232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口一般只使用</a:t>
            </a:r>
            <a:r>
              <a:rPr lang="en-US" altLang="zh-CN" b="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RXD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TXD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GND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三条线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串行通信过程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337945"/>
            <a:ext cx="8672195" cy="5321935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Font typeface="Arial" panose="020B0604020202090204" pitchFamily="34" charset="0"/>
              <a:buNone/>
            </a:pPr>
            <a:endParaRPr lang="zh-CN" altLang="en-US" sz="2000" dirty="0"/>
          </a:p>
          <a:p>
            <a:pPr marL="0" indent="0">
              <a:lnSpc>
                <a:spcPct val="90000"/>
              </a:lnSpc>
              <a:buFont typeface="Arial" panose="020B0604020202090204" pitchFamily="34" charset="0"/>
              <a:buNone/>
            </a:pP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2" y="1337944"/>
            <a:ext cx="7982035" cy="4273961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0810A3-82C2-47C9-B068-ED4525725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6E1A1-F4E1-45A5-AED4-07245DFA9079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82EB2C-6A43-4158-8C6A-51D44392C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BA1209-2905-4F5E-90DD-55D5E3AAD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寄存器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335660"/>
            <a:ext cx="8672195" cy="4937125"/>
          </a:xfrm>
        </p:spPr>
        <p:txBody>
          <a:bodyPr/>
          <a:lstStyle/>
          <a:p>
            <a:r>
              <a:rPr lang="zh-CN" altLang="en-US" sz="2800" dirty="0">
                <a:sym typeface="+mn-ea"/>
              </a:rPr>
              <a:t>数据缓存功能模块：负责</a:t>
            </a:r>
            <a:r>
              <a:rPr lang="en-US" altLang="zh-CN" sz="2800" dirty="0">
                <a:sym typeface="+mn-ea"/>
              </a:rPr>
              <a:t>I/O</a:t>
            </a:r>
            <a:r>
              <a:rPr lang="zh-CN" altLang="en-US" sz="2800" dirty="0">
                <a:sym typeface="+mn-ea"/>
              </a:rPr>
              <a:t>交互过程的控制、记录和数据的存储</a:t>
            </a:r>
            <a:endParaRPr lang="en-US" altLang="zh-CN" sz="2800" dirty="0">
              <a:sym typeface="+mn-ea"/>
            </a:endParaRPr>
          </a:p>
          <a:p>
            <a:pPr lvl="1"/>
            <a:r>
              <a:rPr lang="zh-CN" altLang="en-US" sz="2400" dirty="0">
                <a:sym typeface="+mn-ea"/>
              </a:rPr>
              <a:t>数据寄存器：存放交互过程中需传输的数据</a:t>
            </a:r>
          </a:p>
          <a:p>
            <a:pPr lvl="1"/>
            <a:r>
              <a:rPr lang="zh-CN" altLang="en-US" sz="2400" dirty="0">
                <a:sym typeface="+mn-ea"/>
              </a:rPr>
              <a:t>控制寄存器：存放外设、</a:t>
            </a:r>
            <a:r>
              <a:rPr lang="en-US" altLang="zh-CN" sz="2400" dirty="0">
                <a:sym typeface="+mn-ea"/>
              </a:rPr>
              <a:t>I/O</a:t>
            </a:r>
            <a:r>
              <a:rPr lang="zh-CN" altLang="en-US" sz="2400" dirty="0">
                <a:sym typeface="+mn-ea"/>
              </a:rPr>
              <a:t>接口的控制命令</a:t>
            </a:r>
          </a:p>
          <a:p>
            <a:pPr lvl="1"/>
            <a:r>
              <a:rPr lang="zh-CN" altLang="en-US" sz="2400" dirty="0">
                <a:sym typeface="+mn-ea"/>
              </a:rPr>
              <a:t>状态寄存器：记录外设、</a:t>
            </a:r>
            <a:r>
              <a:rPr lang="en-US" altLang="zh-CN" sz="2400" dirty="0">
                <a:sym typeface="+mn-ea"/>
              </a:rPr>
              <a:t>I/O</a:t>
            </a:r>
            <a:r>
              <a:rPr lang="zh-CN" altLang="en-US" sz="2400" dirty="0">
                <a:sym typeface="+mn-ea"/>
              </a:rPr>
              <a:t>接口的状态信息</a:t>
            </a:r>
            <a:endParaRPr lang="en-US" altLang="zh-CN" sz="2400" dirty="0">
              <a:sym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38C202-2156-4A87-96E9-74294483B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53D24-5DD7-4272-81F6-8C8E412D6864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AB55A5-9214-4C3C-B1BF-E6867E74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9AF9BA-776F-434B-8573-F20F4FEFE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D0C34C6-8B65-4104-9979-830E29209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603" y="4419899"/>
            <a:ext cx="1517281" cy="1323009"/>
          </a:xfrm>
          <a:prstGeom prst="rect">
            <a:avLst/>
          </a:prstGeom>
          <a:solidFill>
            <a:srgbClr val="66FF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CPU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5765A915-E4D2-48FC-91D0-AEB84AF424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3831" y="5149109"/>
            <a:ext cx="68967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64390DC-E3C8-4A54-BCD4-04A020535613}"/>
              </a:ext>
            </a:extLst>
          </p:cNvPr>
          <p:cNvGrpSpPr/>
          <p:nvPr/>
        </p:nvGrpSpPr>
        <p:grpSpPr>
          <a:xfrm>
            <a:off x="3403504" y="4261647"/>
            <a:ext cx="3616835" cy="1984513"/>
            <a:chOff x="3403504" y="4261647"/>
            <a:chExt cx="3616835" cy="1984513"/>
          </a:xfrm>
        </p:grpSpPr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C116731E-4821-4CC4-ACFB-2E529587E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504" y="4261647"/>
              <a:ext cx="3616835" cy="1984513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4FCDADE1-1C29-44D7-80E9-7686AEEDB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907" y="4442058"/>
              <a:ext cx="1520596" cy="4322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Status reg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85D02E61-0D13-4AAF-8F2D-1F9D7E1DA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506" y="5588457"/>
              <a:ext cx="1579585" cy="45836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Data reg</a:t>
              </a:r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89C1BEED-BB68-421B-9974-E674082261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320748" y="4840100"/>
              <a:ext cx="1743966" cy="8276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mechanism</a:t>
              </a:r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5038F6B1-987C-4622-81D3-6540376C30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4091" y="4742741"/>
              <a:ext cx="344836" cy="1804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17E157E2-AC85-44DD-9CC2-57D593D32D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34091" y="5464382"/>
              <a:ext cx="344836" cy="2405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2">
              <a:extLst>
                <a:ext uri="{FF2B5EF4-FFF2-40B4-BE49-F238E27FC236}">
                  <a16:creationId xmlns:a16="http://schemas.microsoft.com/office/drawing/2014/main" id="{F973676A-39A0-4F24-9DBD-24E5B863FD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22103" y="4727149"/>
              <a:ext cx="413804" cy="4209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9402A6B0-CA93-4331-9B78-995A74D341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22103" y="5148106"/>
              <a:ext cx="413804" cy="601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13AEE4A7-5A0B-4A37-9EAC-A5F73500F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468" y="5021898"/>
              <a:ext cx="1579585" cy="4209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Control reg</a:t>
              </a:r>
            </a:p>
          </p:txBody>
        </p:sp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27DF3C09-2AF8-468D-A50B-EED0B5CF5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20542" y="5174730"/>
              <a:ext cx="4153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13">
              <a:extLst>
                <a:ext uri="{FF2B5EF4-FFF2-40B4-BE49-F238E27FC236}">
                  <a16:creationId xmlns:a16="http://schemas.microsoft.com/office/drawing/2014/main" id="{3D4C25FA-5C89-47CA-B97C-D5003C914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31536" y="5174730"/>
              <a:ext cx="3448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 USART</a:t>
            </a:r>
            <a:r>
              <a:rPr lang="zh-CN" altLang="en-US" sz="4000" dirty="0"/>
              <a:t>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337945"/>
            <a:ext cx="8672195" cy="53219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/>
              <a:t>支持全双工、异步通信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采用分数波特率发生器，可编程配置，最高可支持</a:t>
            </a:r>
            <a:r>
              <a:rPr lang="en-US" altLang="zh-CN" sz="2400" dirty="0"/>
              <a:t>10.5Mb/s</a:t>
            </a:r>
            <a:r>
              <a:rPr lang="zh-CN" altLang="en-US" sz="2400" dirty="0"/>
              <a:t>波特率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可编程配置的数据字长度（</a:t>
            </a:r>
            <a:r>
              <a:rPr lang="en-US" altLang="zh-CN" sz="2400" dirty="0"/>
              <a:t>8 </a:t>
            </a:r>
            <a:r>
              <a:rPr lang="zh-CN" altLang="en-US" sz="2400" dirty="0"/>
              <a:t>位或 </a:t>
            </a:r>
            <a:r>
              <a:rPr lang="en-US" altLang="zh-CN" sz="2400" dirty="0"/>
              <a:t>9 </a:t>
            </a:r>
            <a:r>
              <a:rPr lang="zh-CN" altLang="en-US" sz="2400" dirty="0"/>
              <a:t>位）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可编程配置的停止位（</a:t>
            </a:r>
            <a:r>
              <a:rPr lang="en-US" altLang="zh-CN" sz="2400" dirty="0"/>
              <a:t>1 </a:t>
            </a:r>
            <a:r>
              <a:rPr lang="zh-CN" altLang="en-US" sz="2400" dirty="0"/>
              <a:t>位或 </a:t>
            </a:r>
            <a:r>
              <a:rPr lang="en-US" altLang="zh-CN" sz="2400" dirty="0"/>
              <a:t>2 </a:t>
            </a:r>
            <a:r>
              <a:rPr lang="zh-CN" altLang="en-US" sz="2400" dirty="0"/>
              <a:t>位）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/>
              <a:t>USART </a:t>
            </a:r>
            <a:r>
              <a:rPr lang="zh-CN" altLang="en-US" sz="2400" dirty="0"/>
              <a:t>实现同步数据通信时，</a:t>
            </a:r>
            <a:r>
              <a:rPr lang="zh-CN" altLang="en-US" sz="2400" b="1" dirty="0">
                <a:solidFill>
                  <a:srgbClr val="0070C0"/>
                </a:solidFill>
              </a:rPr>
              <a:t>发送端</a:t>
            </a:r>
            <a:r>
              <a:rPr lang="zh-CN" altLang="en-US" sz="2400" dirty="0"/>
              <a:t>提供时钟</a:t>
            </a:r>
            <a:endParaRPr lang="en-US" altLang="zh-CN" sz="2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支持配置奇偶校验：发送奇偶校验位，接收数据奇偶校验</a:t>
            </a:r>
            <a:endParaRPr lang="en-US" altLang="zh-CN" sz="2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支持 </a:t>
            </a:r>
            <a:r>
              <a:rPr lang="en-US" altLang="zh-CN" sz="2400" dirty="0"/>
              <a:t>4 </a:t>
            </a:r>
            <a:r>
              <a:rPr lang="zh-CN" altLang="en-US" sz="2400" dirty="0"/>
              <a:t>种错误检测：溢出错误、噪声错误、帧错误和校验错误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……</a:t>
            </a:r>
          </a:p>
          <a:p>
            <a:pPr marL="0" indent="0">
              <a:lnSpc>
                <a:spcPct val="90000"/>
              </a:lnSpc>
              <a:buFont typeface="Arial" panose="020B0604020202090204" pitchFamily="34" charset="0"/>
              <a:buNone/>
            </a:pP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46DC2A-7BF8-4433-9814-B9019432E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C450-98BC-4FA6-A60B-11C69D4CF59D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49FB79-ACC3-470B-8011-9A4D21A4A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C8CFE6-CFE0-43A5-A902-08F602AEA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 USART</a:t>
            </a:r>
            <a:r>
              <a:rPr lang="zh-CN" altLang="en-US" sz="4000" dirty="0"/>
              <a:t>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071" y="1315975"/>
            <a:ext cx="8672195" cy="532193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USART</a:t>
            </a:r>
            <a:r>
              <a:rPr lang="zh-CN" altLang="en-US" sz="2800" dirty="0"/>
              <a:t>通信接口通过</a:t>
            </a:r>
            <a:r>
              <a:rPr lang="en-US" altLang="zh-CN" sz="2800" dirty="0"/>
              <a:t>3</a:t>
            </a:r>
            <a:r>
              <a:rPr lang="zh-CN" altLang="en-US" sz="2800" dirty="0"/>
              <a:t>个引脚与外设之间进行通信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RX</a:t>
            </a:r>
            <a:r>
              <a:rPr lang="zh-CN" altLang="en-US" sz="2400" dirty="0"/>
              <a:t>：接收数据输入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TX</a:t>
            </a:r>
            <a:r>
              <a:rPr lang="zh-CN" altLang="en-US" sz="2400" dirty="0"/>
              <a:t>：发送数据输出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SW_RX</a:t>
            </a:r>
            <a:r>
              <a:rPr lang="zh-CN" altLang="en-US" sz="2400" dirty="0"/>
              <a:t>：在单线和智能卡模式下，接收数据</a:t>
            </a:r>
          </a:p>
          <a:p>
            <a:pPr>
              <a:lnSpc>
                <a:spcPct val="90000"/>
              </a:lnSpc>
            </a:pPr>
            <a:r>
              <a:rPr lang="en-US" altLang="zh-CN" sz="2800" dirty="0"/>
              <a:t>USART</a:t>
            </a:r>
            <a:r>
              <a:rPr lang="zh-CN" altLang="en-US" sz="2800" dirty="0"/>
              <a:t>与外设通信至少需要</a:t>
            </a:r>
            <a:r>
              <a:rPr lang="en-US" altLang="zh-CN" sz="2800" dirty="0"/>
              <a:t>RX</a:t>
            </a:r>
            <a:r>
              <a:rPr lang="zh-CN" altLang="en-US" sz="2800" dirty="0"/>
              <a:t>和</a:t>
            </a:r>
            <a:r>
              <a:rPr lang="en-US" altLang="zh-CN" sz="2800" dirty="0"/>
              <a:t>TX</a:t>
            </a:r>
            <a:r>
              <a:rPr lang="zh-CN" altLang="en-US" sz="2800" dirty="0"/>
              <a:t>两个引脚</a:t>
            </a:r>
          </a:p>
          <a:p>
            <a:pPr>
              <a:lnSpc>
                <a:spcPct val="110000"/>
              </a:lnSpc>
            </a:pPr>
            <a:r>
              <a:rPr lang="en-US" altLang="zh-CN" sz="2800" dirty="0">
                <a:sym typeface="+mn-ea"/>
              </a:rPr>
              <a:t>USART</a:t>
            </a:r>
            <a:r>
              <a:rPr lang="zh-CN" altLang="en-US" sz="2800" dirty="0">
                <a:sym typeface="+mn-ea"/>
              </a:rPr>
              <a:t>的部分引脚仅用于同步模式，如</a:t>
            </a:r>
            <a:r>
              <a:rPr lang="en-US" altLang="zh-CN" sz="2800" dirty="0">
                <a:sym typeface="+mn-ea"/>
              </a:rPr>
              <a:t>SCLK</a:t>
            </a:r>
            <a:r>
              <a:rPr lang="zh-CN" altLang="en-US" sz="2800" dirty="0">
                <a:sym typeface="+mn-ea"/>
              </a:rPr>
              <a:t>，</a:t>
            </a:r>
            <a:r>
              <a:rPr lang="en-US" altLang="zh-CN" sz="2800" dirty="0">
                <a:sym typeface="+mn-ea"/>
              </a:rPr>
              <a:t>IrDA</a:t>
            </a:r>
            <a:r>
              <a:rPr lang="zh-CN" altLang="en-US" sz="2800" dirty="0">
                <a:sym typeface="+mn-ea"/>
              </a:rPr>
              <a:t>模式、硬件流量控制模式</a:t>
            </a:r>
            <a:endParaRPr lang="zh-CN" altLang="en-US" sz="2800" dirty="0"/>
          </a:p>
          <a:p>
            <a:pPr marL="0" indent="0">
              <a:lnSpc>
                <a:spcPct val="90000"/>
              </a:lnSpc>
              <a:buFont typeface="Arial" panose="020B0604020202090204" pitchFamily="34" charset="0"/>
              <a:buNone/>
            </a:pP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B2BB05-FB34-4459-AF18-028B59843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4BF6-68AD-47F1-BDEF-72C9276EE2B1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1BA0DA-FB03-4FEA-87D6-8D791D435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789B79-B029-4D98-A56C-D6ABC83D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BC672-DFA6-42A6-A2A4-3EF367DD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49" y="157151"/>
            <a:ext cx="8672242" cy="528649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USART</a:t>
            </a:r>
            <a:r>
              <a:rPr lang="zh-CN" altLang="en-US" sz="3200" dirty="0"/>
              <a:t>结构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21F29D-A69D-438E-8E1A-7C81BD741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5C84E6-3580-499F-A8F2-4BD3FE1A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54EFF7-94D9-402E-8D68-5329C93CB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86C6BD-9E49-4A15-BA16-5FE22758A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72" y="685800"/>
            <a:ext cx="7195458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91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2D98B-069D-4BC7-8B98-811D6F34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669999"/>
          </a:xfrm>
        </p:spPr>
        <p:txBody>
          <a:bodyPr/>
          <a:lstStyle/>
          <a:p>
            <a:r>
              <a:rPr lang="zh-CN" altLang="en-US" dirty="0"/>
              <a:t>分数波特率的计算方法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EDC971-A3FF-4D18-86AD-E95644A41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164" y="1123949"/>
            <a:ext cx="8672242" cy="5048251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波特率寄存器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(USART_BRR)</a:t>
            </a:r>
          </a:p>
          <a:p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/>
          </a:p>
          <a:p>
            <a:r>
              <a:rPr lang="zh-CN" altLang="en-US" dirty="0"/>
              <a:t>复位值</a:t>
            </a:r>
            <a:r>
              <a:rPr lang="en-US" altLang="zh-CN" dirty="0"/>
              <a:t>: 0x0000 0000</a:t>
            </a:r>
          </a:p>
          <a:p>
            <a:r>
              <a:rPr lang="zh-CN" altLang="en-US" dirty="0"/>
              <a:t>位 </a:t>
            </a:r>
            <a:r>
              <a:rPr lang="en-US" altLang="zh-CN" dirty="0"/>
              <a:t>31:16 </a:t>
            </a:r>
            <a:r>
              <a:rPr lang="zh-CN" altLang="en-US" dirty="0"/>
              <a:t>保留</a:t>
            </a:r>
            <a:endParaRPr lang="en-US" altLang="zh-CN" dirty="0"/>
          </a:p>
          <a:p>
            <a:r>
              <a:rPr lang="zh-CN" altLang="en-US" dirty="0"/>
              <a:t>位 </a:t>
            </a:r>
            <a:r>
              <a:rPr lang="en-US" altLang="zh-CN" dirty="0"/>
              <a:t>15:4 </a:t>
            </a:r>
            <a:r>
              <a:rPr lang="en-US" altLang="zh-CN" dirty="0" err="1"/>
              <a:t>DIV_Mantissa</a:t>
            </a:r>
            <a:r>
              <a:rPr lang="en-US" altLang="zh-CN" dirty="0"/>
              <a:t>[11:0]</a:t>
            </a:r>
            <a:r>
              <a:rPr lang="zh-CN" altLang="en-US" dirty="0"/>
              <a:t>：</a:t>
            </a:r>
            <a:r>
              <a:rPr lang="en-US" altLang="zh-CN" dirty="0"/>
              <a:t>USARTDIV </a:t>
            </a:r>
            <a:r>
              <a:rPr lang="zh-CN" altLang="en-US" dirty="0"/>
              <a:t>的整数部分</a:t>
            </a:r>
            <a:endParaRPr lang="en-US" altLang="zh-CN" dirty="0"/>
          </a:p>
          <a:p>
            <a:r>
              <a:rPr lang="zh-CN" altLang="en-US" dirty="0"/>
              <a:t>位 </a:t>
            </a:r>
            <a:r>
              <a:rPr lang="en-US" altLang="zh-CN" dirty="0"/>
              <a:t>3:0 </a:t>
            </a:r>
            <a:r>
              <a:rPr lang="en-US" altLang="zh-CN" dirty="0" err="1"/>
              <a:t>DIV_Fraction</a:t>
            </a:r>
            <a:r>
              <a:rPr lang="en-US" altLang="zh-CN" dirty="0"/>
              <a:t>[3:0]</a:t>
            </a:r>
            <a:r>
              <a:rPr lang="zh-CN" altLang="en-US" dirty="0"/>
              <a:t>：</a:t>
            </a:r>
            <a:r>
              <a:rPr lang="en-US" altLang="zh-CN" dirty="0"/>
              <a:t>USARTDIV </a:t>
            </a:r>
            <a:r>
              <a:rPr lang="zh-CN" altLang="en-US" dirty="0"/>
              <a:t>的小数部分</a:t>
            </a:r>
            <a:endParaRPr lang="en-US" altLang="zh-CN" dirty="0"/>
          </a:p>
          <a:p>
            <a:pPr lvl="1"/>
            <a:r>
              <a:rPr lang="zh-CN" altLang="en-US" dirty="0"/>
              <a:t>当 </a:t>
            </a:r>
            <a:r>
              <a:rPr lang="en-US" altLang="zh-CN" dirty="0"/>
              <a:t>OVER8=0 </a:t>
            </a:r>
            <a:r>
              <a:rPr lang="zh-CN" altLang="en-US" dirty="0"/>
              <a:t>时，小数部分编码为 </a:t>
            </a:r>
            <a:r>
              <a:rPr lang="en-US" altLang="zh-CN" dirty="0"/>
              <a:t>4 </a:t>
            </a:r>
            <a:r>
              <a:rPr lang="zh-CN" altLang="en-US" dirty="0"/>
              <a:t>位</a:t>
            </a:r>
            <a:endParaRPr lang="en-US" altLang="zh-CN" dirty="0"/>
          </a:p>
          <a:p>
            <a:pPr lvl="1"/>
            <a:r>
              <a:rPr lang="zh-CN" altLang="en-US" dirty="0"/>
              <a:t>当 </a:t>
            </a:r>
            <a:r>
              <a:rPr lang="en-US" altLang="zh-CN" dirty="0"/>
              <a:t>OVER8=1 </a:t>
            </a:r>
            <a:r>
              <a:rPr lang="zh-CN" altLang="en-US" dirty="0"/>
              <a:t>时，小数部分编码为 </a:t>
            </a:r>
            <a:r>
              <a:rPr lang="en-US" altLang="zh-CN" dirty="0"/>
              <a:t>3 </a:t>
            </a:r>
            <a:r>
              <a:rPr lang="zh-CN" altLang="en-US" dirty="0"/>
              <a:t>位，此时 </a:t>
            </a:r>
            <a:r>
              <a:rPr lang="en-US" altLang="zh-CN" dirty="0" err="1"/>
              <a:t>DIV_fraction</a:t>
            </a:r>
            <a:r>
              <a:rPr lang="en-US" altLang="zh-CN" dirty="0"/>
              <a:t>[3] </a:t>
            </a:r>
            <a:r>
              <a:rPr lang="zh-CN" altLang="en-US" dirty="0"/>
              <a:t>位保持清零状态。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311ABC-358D-405E-BA46-F8264487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21A48D-026C-4DC9-A87E-8C326A100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566D3D-A0A4-4446-8E45-0BAAE871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9FEC160-5E4A-4B1A-86BA-B07F22D1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4" y="1676514"/>
            <a:ext cx="8801618" cy="125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09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81F88-42CD-4771-8D30-833CC97B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波特率计算方法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159462-BBCB-4534-966A-5ED5347B5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164" y="2469824"/>
            <a:ext cx="8672242" cy="3685880"/>
          </a:xfrm>
        </p:spPr>
        <p:txBody>
          <a:bodyPr>
            <a:normAutofit/>
          </a:bodyPr>
          <a:lstStyle/>
          <a:p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CK</a:t>
            </a:r>
            <a:r>
              <a:rPr lang="zh-CN" altLang="en-US" sz="2600" dirty="0"/>
              <a:t>是给外设的时钟</a:t>
            </a:r>
            <a:endParaRPr lang="en-US" altLang="zh-CN" sz="2600" dirty="0"/>
          </a:p>
          <a:p>
            <a:pPr algn="l"/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设置波特率位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115200</a:t>
            </a:r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600" b="0" i="1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600" b="0" i="1" baseline="-250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ck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= 36MHz</a:t>
            </a:r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OVER=0</a:t>
            </a:r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，则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USARTDIV = 19.5</a:t>
            </a:r>
          </a:p>
          <a:p>
            <a:pPr algn="l"/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整数部分为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19 &lt;&lt; 4 = 304=0x130</a:t>
            </a:r>
          </a:p>
          <a:p>
            <a:pPr algn="l"/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小数部分为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0.5*16 = 0x8</a:t>
            </a:r>
          </a:p>
          <a:p>
            <a:pPr algn="l"/>
            <a:r>
              <a:rPr lang="en-US" altLang="zh-CN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USART_BRR</a:t>
            </a:r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寄存器的值位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0x130+0x8=0x138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6C047D-8215-4B4E-A35D-46D5043B1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CD2872-E283-4884-81D4-8618AAEE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972677-A01D-4015-A6B3-B3134529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94E08D1-FE36-40A8-A6A8-C27DB3538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20" y="1224495"/>
            <a:ext cx="7665417" cy="12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471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67544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USART</a:t>
            </a:r>
            <a:r>
              <a:rPr lang="zh-CN" altLang="en-US" sz="3200" dirty="0"/>
              <a:t>的数据发送过程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3781" y="1181100"/>
            <a:ext cx="8769880" cy="3990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）写</a:t>
            </a:r>
            <a:r>
              <a:rPr lang="en-US" altLang="zh-CN" sz="2400" dirty="0"/>
              <a:t>USART_CR1</a:t>
            </a:r>
            <a:r>
              <a:rPr lang="zh-CN" altLang="en-US" sz="2400" dirty="0"/>
              <a:t>寄存器的</a:t>
            </a:r>
            <a:r>
              <a:rPr lang="en-US" altLang="zh-CN" sz="2400" dirty="0"/>
              <a:t>UE</a:t>
            </a:r>
            <a:r>
              <a:rPr lang="zh-CN" altLang="en-US" sz="2400" dirty="0"/>
              <a:t>位为</a:t>
            </a:r>
            <a:r>
              <a:rPr lang="en-US" altLang="zh-CN" sz="2400" dirty="0"/>
              <a:t>1</a:t>
            </a:r>
            <a:r>
              <a:rPr lang="zh-CN" altLang="en-US" sz="2400" dirty="0"/>
              <a:t>来使能</a:t>
            </a:r>
            <a:r>
              <a:rPr lang="en-US" altLang="zh-CN" sz="2400" dirty="0"/>
              <a:t>USART</a:t>
            </a:r>
          </a:p>
          <a:p>
            <a:pPr marL="0" indent="0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zh-CN" altLang="en-US" sz="2400" dirty="0">
                <a:sym typeface="+mn-ea"/>
              </a:rPr>
              <a:t>写</a:t>
            </a:r>
            <a:r>
              <a:rPr lang="en-US" altLang="zh-CN" sz="2400" dirty="0">
                <a:sym typeface="+mn-ea"/>
              </a:rPr>
              <a:t>USART_CR1</a:t>
            </a:r>
            <a:r>
              <a:rPr lang="zh-CN" altLang="en-US" sz="2400" dirty="0">
                <a:sym typeface="+mn-ea"/>
              </a:rPr>
              <a:t>寄存器</a:t>
            </a:r>
            <a:r>
              <a:rPr lang="en-US" altLang="zh-CN" sz="2400" dirty="0">
                <a:sym typeface="+mn-ea"/>
              </a:rPr>
              <a:t>M</a:t>
            </a:r>
            <a:r>
              <a:rPr lang="zh-CN" altLang="en-US" sz="2400" dirty="0">
                <a:sym typeface="+mn-ea"/>
              </a:rPr>
              <a:t>位来定义数据帧长度为</a:t>
            </a:r>
            <a:r>
              <a:rPr lang="en-US" altLang="zh-CN" sz="2400" dirty="0">
                <a:sym typeface="+mn-ea"/>
              </a:rPr>
              <a:t>8</a:t>
            </a:r>
            <a:r>
              <a:rPr lang="zh-CN" altLang="en-US" sz="2400" dirty="0">
                <a:sym typeface="+mn-ea"/>
              </a:rPr>
              <a:t>位或</a:t>
            </a:r>
            <a:r>
              <a:rPr lang="en-US" altLang="zh-CN" sz="2400" dirty="0">
                <a:sym typeface="+mn-ea"/>
              </a:rPr>
              <a:t>9</a:t>
            </a:r>
            <a:r>
              <a:rPr lang="zh-CN" altLang="en-US" sz="2400" dirty="0">
                <a:sym typeface="+mn-ea"/>
              </a:rPr>
              <a:t>位</a:t>
            </a:r>
          </a:p>
          <a:p>
            <a:pPr marL="0" indent="0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（</a:t>
            </a:r>
            <a:r>
              <a:rPr lang="en-US" altLang="zh-CN" sz="2400" dirty="0">
                <a:sym typeface="+mn-ea"/>
              </a:rPr>
              <a:t>3</a:t>
            </a:r>
            <a:r>
              <a:rPr lang="zh-CN" altLang="en-US" sz="2400" dirty="0">
                <a:sym typeface="+mn-ea"/>
              </a:rPr>
              <a:t>）写</a:t>
            </a:r>
            <a:r>
              <a:rPr lang="en-US" altLang="zh-CN" sz="2400" dirty="0">
                <a:sym typeface="+mn-ea"/>
              </a:rPr>
              <a:t>USART_CR2</a:t>
            </a:r>
            <a:r>
              <a:rPr lang="zh-CN" altLang="en-US" sz="2400" dirty="0">
                <a:sym typeface="+mn-ea"/>
              </a:rPr>
              <a:t>寄存器的</a:t>
            </a:r>
            <a:r>
              <a:rPr lang="en-US" altLang="zh-CN" sz="2400" dirty="0">
                <a:sym typeface="+mn-ea"/>
              </a:rPr>
              <a:t>STOP</a:t>
            </a:r>
            <a:r>
              <a:rPr lang="zh-CN" altLang="en-US" sz="2400" dirty="0">
                <a:sym typeface="+mn-ea"/>
              </a:rPr>
              <a:t>来配置停止位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（</a:t>
            </a:r>
            <a:r>
              <a:rPr lang="en-US" altLang="zh-CN" sz="2400" dirty="0">
                <a:sym typeface="+mn-ea"/>
              </a:rPr>
              <a:t>4</a:t>
            </a:r>
            <a:r>
              <a:rPr lang="zh-CN" altLang="en-US" sz="2400" dirty="0">
                <a:sym typeface="+mn-ea"/>
              </a:rPr>
              <a:t>）如果采用多缓冲区通信的话，写</a:t>
            </a:r>
            <a:r>
              <a:rPr lang="en-US" altLang="zh-CN" sz="2400" dirty="0">
                <a:sym typeface="+mn-ea"/>
              </a:rPr>
              <a:t>USART_CR3</a:t>
            </a:r>
            <a:r>
              <a:rPr lang="zh-CN" altLang="en-US" sz="2400" dirty="0">
                <a:sym typeface="+mn-ea"/>
              </a:rPr>
              <a:t>寄存器的</a:t>
            </a:r>
            <a:r>
              <a:rPr lang="en-US" altLang="zh-CN" sz="2400" dirty="0">
                <a:sym typeface="+mn-ea"/>
              </a:rPr>
              <a:t>DMAT</a:t>
            </a:r>
            <a:r>
              <a:rPr lang="zh-CN" altLang="en-US" sz="2400" dirty="0">
                <a:sym typeface="+mn-ea"/>
              </a:rPr>
              <a:t>位来使能</a:t>
            </a:r>
            <a:r>
              <a:rPr lang="en-US" altLang="zh-CN" sz="2400" dirty="0">
                <a:sym typeface="+mn-ea"/>
              </a:rPr>
              <a:t>DMA</a:t>
            </a:r>
            <a:r>
              <a:rPr lang="zh-CN" altLang="en-US" sz="2400" dirty="0">
                <a:sym typeface="+mn-ea"/>
              </a:rPr>
              <a:t>传输，此时需按多缓冲区通信中的描述配置</a:t>
            </a:r>
            <a:r>
              <a:rPr lang="en-US" altLang="zh-CN" sz="2400" dirty="0">
                <a:sym typeface="+mn-ea"/>
              </a:rPr>
              <a:t>DMA</a:t>
            </a:r>
            <a:r>
              <a:rPr lang="zh-CN" altLang="en-US" sz="2400" dirty="0">
                <a:sym typeface="+mn-ea"/>
              </a:rPr>
              <a:t>寄存器</a:t>
            </a:r>
          </a:p>
          <a:p>
            <a:pPr marL="0" indent="0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（</a:t>
            </a:r>
            <a:r>
              <a:rPr lang="en-US" altLang="zh-CN" sz="2400" dirty="0">
                <a:sym typeface="+mn-ea"/>
              </a:rPr>
              <a:t>5</a:t>
            </a:r>
            <a:r>
              <a:rPr lang="zh-CN" altLang="en-US" sz="2400" dirty="0">
                <a:sym typeface="+mn-ea"/>
              </a:rPr>
              <a:t>）写</a:t>
            </a:r>
            <a:r>
              <a:rPr lang="en-US" altLang="zh-CN" sz="2400" dirty="0">
                <a:sym typeface="+mn-ea"/>
              </a:rPr>
              <a:t>USART_BRR</a:t>
            </a:r>
            <a:r>
              <a:rPr lang="zh-CN" altLang="en-US" sz="2400" dirty="0">
                <a:sym typeface="+mn-ea"/>
              </a:rPr>
              <a:t>寄存器来配置波特率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C6465-84C9-4E19-B132-3CEE46507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291D9-6C42-44B1-A3A5-0BDCDCEF12DD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70B4DF-AE13-4BDD-B890-D261FC1E7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78BBB4-0DA0-4E24-9679-87AE7759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67544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USART</a:t>
            </a:r>
            <a:r>
              <a:rPr lang="zh-CN" altLang="en-US" sz="3200" dirty="0"/>
              <a:t>的数据发送过程</a:t>
            </a:r>
            <a:r>
              <a:rPr lang="en-US" altLang="zh-CN" sz="3200" dirty="0"/>
              <a:t>(</a:t>
            </a:r>
            <a:r>
              <a:rPr lang="zh-CN" altLang="en-US" sz="3200" dirty="0"/>
              <a:t>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181100"/>
            <a:ext cx="8672195" cy="5321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sym typeface="+mn-ea"/>
              </a:rPr>
              <a:t>（</a:t>
            </a:r>
            <a:r>
              <a:rPr lang="en-US" altLang="zh-CN" sz="2400" dirty="0">
                <a:sym typeface="+mn-ea"/>
              </a:rPr>
              <a:t>6</a:t>
            </a:r>
            <a:r>
              <a:rPr lang="zh-CN" altLang="en-US" sz="2400" dirty="0">
                <a:sym typeface="+mn-ea"/>
              </a:rPr>
              <a:t>）初次传输时需设置</a:t>
            </a:r>
            <a:r>
              <a:rPr lang="en-US" altLang="zh-CN" sz="2400" dirty="0">
                <a:sym typeface="+mn-ea"/>
              </a:rPr>
              <a:t>USART_CR1</a:t>
            </a:r>
            <a:r>
              <a:rPr lang="zh-CN" altLang="en-US" sz="2400" dirty="0">
                <a:sym typeface="+mn-ea"/>
              </a:rPr>
              <a:t>寄存器中的</a:t>
            </a:r>
            <a:r>
              <a:rPr lang="en-US" altLang="zh-CN" sz="2400" dirty="0">
                <a:sym typeface="+mn-ea"/>
              </a:rPr>
              <a:t>TE</a:t>
            </a:r>
            <a:r>
              <a:rPr lang="zh-CN" altLang="en-US" sz="2400" dirty="0">
                <a:sym typeface="+mn-ea"/>
              </a:rPr>
              <a:t>位来发送一个空闲帧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（</a:t>
            </a:r>
            <a:r>
              <a:rPr lang="en-US" altLang="zh-CN" sz="2400" dirty="0">
                <a:sym typeface="+mn-ea"/>
              </a:rPr>
              <a:t>7</a:t>
            </a:r>
            <a:r>
              <a:rPr lang="zh-CN" altLang="en-US" sz="2400" dirty="0">
                <a:sym typeface="+mn-ea"/>
              </a:rPr>
              <a:t>）把需传输的数据写到</a:t>
            </a:r>
            <a:r>
              <a:rPr lang="en-US" altLang="zh-CN" sz="2400" dirty="0">
                <a:sym typeface="+mn-ea"/>
              </a:rPr>
              <a:t>USART_DR</a:t>
            </a:r>
            <a:r>
              <a:rPr lang="zh-CN" altLang="en-US" sz="2400" dirty="0">
                <a:sym typeface="+mn-ea"/>
              </a:rPr>
              <a:t>寄存器（该操作同时会清除 </a:t>
            </a:r>
            <a:r>
              <a:rPr lang="en-US" altLang="zh-CN" sz="2400" dirty="0">
                <a:sym typeface="+mn-ea"/>
              </a:rPr>
              <a:t>USART_SR </a:t>
            </a:r>
            <a:r>
              <a:rPr lang="zh-CN" altLang="en-US" sz="2400" dirty="0">
                <a:sym typeface="+mn-ea"/>
              </a:rPr>
              <a:t>寄存器的 </a:t>
            </a:r>
            <a:r>
              <a:rPr lang="en-US" altLang="zh-CN" sz="2400" dirty="0">
                <a:sym typeface="+mn-ea"/>
              </a:rPr>
              <a:t>TXE </a:t>
            </a:r>
            <a:r>
              <a:rPr lang="zh-CN" altLang="en-US" sz="2400" dirty="0">
                <a:sym typeface="+mn-ea"/>
              </a:rPr>
              <a:t>位），可在单缓冲区通信时将重复进行此动作来进行数据传输</a:t>
            </a:r>
          </a:p>
          <a:p>
            <a:pPr marL="0" indent="0" algn="just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（</a:t>
            </a:r>
            <a:r>
              <a:rPr lang="en-US" altLang="zh-CN" sz="2400" dirty="0">
                <a:sym typeface="+mn-ea"/>
              </a:rPr>
              <a:t>8</a:t>
            </a:r>
            <a:r>
              <a:rPr lang="zh-CN" altLang="en-US" sz="2400" dirty="0">
                <a:sym typeface="+mn-ea"/>
              </a:rPr>
              <a:t>）在写入最后一个数据到</a:t>
            </a:r>
            <a:r>
              <a:rPr lang="en-US" altLang="zh-CN" sz="2400" dirty="0">
                <a:sym typeface="+mn-ea"/>
              </a:rPr>
              <a:t>USART_DR</a:t>
            </a:r>
            <a:r>
              <a:rPr lang="zh-CN" altLang="en-US" sz="2400" dirty="0">
                <a:sym typeface="+mn-ea"/>
              </a:rPr>
              <a:t>寄存器后，等待</a:t>
            </a:r>
            <a:r>
              <a:rPr lang="en-US" altLang="zh-CN" sz="2400" dirty="0">
                <a:sym typeface="+mn-ea"/>
              </a:rPr>
              <a:t>USART_SR</a:t>
            </a:r>
            <a:r>
              <a:rPr lang="zh-CN" altLang="en-US" sz="2400" dirty="0">
                <a:sym typeface="+mn-ea"/>
              </a:rPr>
              <a:t>寄存器的</a:t>
            </a:r>
            <a:r>
              <a:rPr lang="en-US" altLang="zh-CN" sz="2400" dirty="0">
                <a:sym typeface="+mn-ea"/>
              </a:rPr>
              <a:t>TC</a:t>
            </a:r>
            <a:r>
              <a:rPr lang="zh-CN" altLang="en-US" sz="2400" dirty="0">
                <a:sym typeface="+mn-ea"/>
              </a:rPr>
              <a:t>信号变为</a:t>
            </a:r>
            <a:r>
              <a:rPr lang="en-US" altLang="zh-CN" sz="2400" dirty="0">
                <a:sym typeface="+mn-ea"/>
              </a:rPr>
              <a:t>1</a:t>
            </a:r>
            <a:r>
              <a:rPr lang="zh-CN" altLang="en-US" sz="2400" dirty="0">
                <a:sym typeface="+mn-ea"/>
              </a:rPr>
              <a:t>，此时表明最后一个数据帧传输结束</a:t>
            </a:r>
            <a:endParaRPr lang="en-US" altLang="zh-CN" sz="2400" dirty="0">
              <a:sym typeface="+mn-ea"/>
            </a:endParaRPr>
          </a:p>
          <a:p>
            <a:pPr algn="just"/>
            <a:r>
              <a:rPr lang="zh-CN" altLang="en-US" sz="2400" dirty="0">
                <a:sym typeface="+mn-ea"/>
              </a:rPr>
              <a:t>在单字节通信时，若</a:t>
            </a:r>
            <a:r>
              <a:rPr lang="en-US" altLang="zh-CN" sz="2400" dirty="0">
                <a:sym typeface="+mn-ea"/>
              </a:rPr>
              <a:t>TXEIE </a:t>
            </a:r>
            <a:r>
              <a:rPr lang="zh-CN" altLang="en-US" sz="2400" dirty="0">
                <a:sym typeface="+mn-ea"/>
              </a:rPr>
              <a:t>位置 </a:t>
            </a:r>
            <a:r>
              <a:rPr lang="en-US" altLang="zh-CN" sz="2400" dirty="0">
                <a:sym typeface="+mn-ea"/>
              </a:rPr>
              <a:t>1 </a:t>
            </a:r>
            <a:r>
              <a:rPr lang="zh-CN" altLang="en-US" sz="2400" dirty="0">
                <a:sym typeface="+mn-ea"/>
              </a:rPr>
              <a:t>时该标志位会生成中断。</a:t>
            </a:r>
            <a:endParaRPr lang="zh-CN" altLang="en-US" sz="2400" dirty="0"/>
          </a:p>
          <a:p>
            <a:pPr marL="0" indent="0">
              <a:lnSpc>
                <a:spcPct val="90000"/>
              </a:lnSpc>
              <a:buFont typeface="Arial" panose="020B0604020202090204" pitchFamily="34" charset="0"/>
              <a:buNone/>
            </a:pP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C6465-84C9-4E19-B132-3CEE46507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291D9-6C42-44B1-A3A5-0BDCDCEF12DD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70B4DF-AE13-4BDD-B890-D261FC1E7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78BBB4-0DA0-4E24-9679-87AE7759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152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228073"/>
            <a:ext cx="8672242" cy="1026534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ym typeface="+mn-ea"/>
              </a:rPr>
              <a:t>USART</a:t>
            </a:r>
            <a:r>
              <a:rPr lang="zh-CN" altLang="en-US" sz="3200" dirty="0">
                <a:sym typeface="+mn-ea"/>
              </a:rPr>
              <a:t>数据发送过程时序图</a:t>
            </a:r>
            <a:endParaRPr lang="zh-CN" altLang="en-US" sz="3200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BEED82-5F42-412D-A27C-61C429448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0ACFF-6838-4704-B89C-4D71A8B59061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A609C6-C12D-4EE3-875B-9043EE26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8F589A-2964-4C94-B7DB-BBB366B08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5557C6-7C4C-426B-9B80-19E1A279A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8050"/>
            <a:ext cx="9144000" cy="37419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 USART</a:t>
            </a:r>
            <a:r>
              <a:rPr lang="zh-CN" altLang="en-US" sz="4000" dirty="0"/>
              <a:t>数据接收过程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181100"/>
            <a:ext cx="8672195" cy="5284470"/>
          </a:xfrm>
        </p:spPr>
        <p:txBody>
          <a:bodyPr>
            <a:norm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200" dirty="0"/>
              <a:t>（</a:t>
            </a:r>
            <a:r>
              <a:rPr lang="en-US" altLang="zh-CN" sz="2200" dirty="0"/>
              <a:t>1</a:t>
            </a:r>
            <a:r>
              <a:rPr lang="zh-CN" altLang="en-US" sz="2200" dirty="0"/>
              <a:t>）写</a:t>
            </a:r>
            <a:r>
              <a:rPr lang="en-US" altLang="zh-CN" sz="2200" dirty="0"/>
              <a:t>USART_CR1</a:t>
            </a:r>
            <a:r>
              <a:rPr lang="zh-CN" altLang="en-US" sz="2200" dirty="0"/>
              <a:t>寄存器的</a:t>
            </a:r>
            <a:r>
              <a:rPr lang="en-US" altLang="zh-CN" sz="2200" dirty="0"/>
              <a:t>UE</a:t>
            </a:r>
            <a:r>
              <a:rPr lang="zh-CN" altLang="en-US" sz="2200" dirty="0"/>
              <a:t>位为</a:t>
            </a:r>
            <a:r>
              <a:rPr lang="en-US" altLang="zh-CN" sz="2200" dirty="0"/>
              <a:t>1</a:t>
            </a:r>
            <a:r>
              <a:rPr lang="zh-CN" altLang="en-US" sz="2200" dirty="0"/>
              <a:t>来使能</a:t>
            </a:r>
            <a:r>
              <a:rPr lang="en-US" altLang="zh-CN" sz="2200" dirty="0"/>
              <a:t>USART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200" dirty="0"/>
              <a:t>（</a:t>
            </a:r>
            <a:r>
              <a:rPr lang="en-US" altLang="zh-CN" sz="2200" dirty="0"/>
              <a:t>2</a:t>
            </a:r>
            <a:r>
              <a:rPr lang="zh-CN" altLang="en-US" sz="2200" dirty="0"/>
              <a:t>）</a:t>
            </a:r>
            <a:r>
              <a:rPr lang="zh-CN" altLang="en-US" sz="2200" dirty="0">
                <a:sym typeface="+mn-ea"/>
              </a:rPr>
              <a:t>写</a:t>
            </a:r>
            <a:r>
              <a:rPr lang="en-US" altLang="zh-CN" sz="2200" dirty="0">
                <a:sym typeface="+mn-ea"/>
              </a:rPr>
              <a:t>USART_CR1</a:t>
            </a:r>
            <a:r>
              <a:rPr lang="zh-CN" altLang="en-US" sz="2200" dirty="0">
                <a:sym typeface="+mn-ea"/>
              </a:rPr>
              <a:t>寄存器的</a:t>
            </a:r>
            <a:r>
              <a:rPr lang="en-US" altLang="zh-CN" sz="2200" dirty="0">
                <a:sym typeface="+mn-ea"/>
              </a:rPr>
              <a:t>M</a:t>
            </a:r>
            <a:r>
              <a:rPr lang="zh-CN" altLang="en-US" sz="2200" dirty="0">
                <a:sym typeface="+mn-ea"/>
              </a:rPr>
              <a:t>位来定义数据帧长度为</a:t>
            </a:r>
            <a:r>
              <a:rPr lang="en-US" altLang="zh-CN" sz="2200" dirty="0">
                <a:sym typeface="+mn-ea"/>
              </a:rPr>
              <a:t>8</a:t>
            </a:r>
            <a:r>
              <a:rPr lang="zh-CN" altLang="en-US" sz="2200" dirty="0">
                <a:sym typeface="+mn-ea"/>
              </a:rPr>
              <a:t>位或</a:t>
            </a:r>
            <a:r>
              <a:rPr lang="en-US" altLang="zh-CN" sz="2200" dirty="0">
                <a:sym typeface="+mn-ea"/>
              </a:rPr>
              <a:t>9</a:t>
            </a:r>
            <a:r>
              <a:rPr lang="zh-CN" altLang="en-US" sz="2200" dirty="0">
                <a:sym typeface="+mn-ea"/>
              </a:rPr>
              <a:t>位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200" dirty="0">
                <a:sym typeface="+mn-ea"/>
              </a:rPr>
              <a:t>（</a:t>
            </a:r>
            <a:r>
              <a:rPr lang="en-US" altLang="zh-CN" sz="2200" dirty="0">
                <a:sym typeface="+mn-ea"/>
              </a:rPr>
              <a:t>3</a:t>
            </a:r>
            <a:r>
              <a:rPr lang="zh-CN" altLang="en-US" sz="2200" dirty="0">
                <a:sym typeface="+mn-ea"/>
              </a:rPr>
              <a:t>）写</a:t>
            </a:r>
            <a:r>
              <a:rPr lang="en-US" altLang="zh-CN" sz="2200" dirty="0">
                <a:sym typeface="+mn-ea"/>
              </a:rPr>
              <a:t>USART_CR2</a:t>
            </a:r>
            <a:r>
              <a:rPr lang="zh-CN" altLang="en-US" sz="2200" dirty="0">
                <a:sym typeface="+mn-ea"/>
              </a:rPr>
              <a:t>寄存器来的</a:t>
            </a:r>
            <a:r>
              <a:rPr lang="en-US" altLang="zh-CN" sz="2200" dirty="0">
                <a:sym typeface="+mn-ea"/>
              </a:rPr>
              <a:t>STOP</a:t>
            </a:r>
            <a:r>
              <a:rPr lang="zh-CN" altLang="en-US" sz="2200" dirty="0">
                <a:sym typeface="+mn-ea"/>
              </a:rPr>
              <a:t>配置停止位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200" dirty="0">
                <a:sym typeface="+mn-ea"/>
              </a:rPr>
              <a:t>（</a:t>
            </a:r>
            <a:r>
              <a:rPr lang="en-US" altLang="zh-CN" sz="2200" dirty="0">
                <a:sym typeface="+mn-ea"/>
              </a:rPr>
              <a:t>4</a:t>
            </a:r>
            <a:r>
              <a:rPr lang="zh-CN" altLang="en-US" sz="2200" dirty="0">
                <a:sym typeface="+mn-ea"/>
              </a:rPr>
              <a:t>）如果采用多缓冲区通信的话，写</a:t>
            </a:r>
            <a:r>
              <a:rPr lang="en-US" altLang="zh-CN" sz="2200" dirty="0">
                <a:sym typeface="+mn-ea"/>
              </a:rPr>
              <a:t>USART_CR3</a:t>
            </a:r>
            <a:r>
              <a:rPr lang="zh-CN" altLang="en-US" sz="2200" dirty="0">
                <a:sym typeface="+mn-ea"/>
              </a:rPr>
              <a:t>寄存器的</a:t>
            </a:r>
            <a:r>
              <a:rPr lang="en-US" altLang="zh-CN" sz="2200" dirty="0">
                <a:sym typeface="+mn-ea"/>
              </a:rPr>
              <a:t>DMAT</a:t>
            </a:r>
            <a:r>
              <a:rPr lang="zh-CN" altLang="en-US" sz="2200" dirty="0">
                <a:sym typeface="+mn-ea"/>
              </a:rPr>
              <a:t>位来使能</a:t>
            </a:r>
            <a:r>
              <a:rPr lang="en-US" altLang="zh-CN" sz="2200" dirty="0">
                <a:sym typeface="+mn-ea"/>
              </a:rPr>
              <a:t>DMA</a:t>
            </a:r>
            <a:r>
              <a:rPr lang="zh-CN" altLang="en-US" sz="2200" dirty="0">
                <a:sym typeface="+mn-ea"/>
              </a:rPr>
              <a:t>传输，此时需按多缓冲区通信中的描述配置</a:t>
            </a:r>
            <a:r>
              <a:rPr lang="en-US" altLang="zh-CN" sz="2200" dirty="0">
                <a:sym typeface="+mn-ea"/>
              </a:rPr>
              <a:t>DMA</a:t>
            </a:r>
            <a:r>
              <a:rPr lang="zh-CN" altLang="en-US" sz="2200" dirty="0">
                <a:sym typeface="+mn-ea"/>
              </a:rPr>
              <a:t>寄存器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200" dirty="0">
                <a:sym typeface="+mn-ea"/>
              </a:rPr>
              <a:t>（</a:t>
            </a:r>
            <a:r>
              <a:rPr lang="en-US" altLang="zh-CN" sz="2200" dirty="0">
                <a:sym typeface="+mn-ea"/>
              </a:rPr>
              <a:t>5</a:t>
            </a:r>
            <a:r>
              <a:rPr lang="zh-CN" altLang="en-US" sz="2200" dirty="0">
                <a:sym typeface="+mn-ea"/>
              </a:rPr>
              <a:t>）写</a:t>
            </a:r>
            <a:r>
              <a:rPr lang="en-US" altLang="zh-CN" sz="2200" dirty="0">
                <a:sym typeface="+mn-ea"/>
              </a:rPr>
              <a:t>USART_BRR</a:t>
            </a:r>
            <a:r>
              <a:rPr lang="zh-CN" altLang="en-US" sz="2200" dirty="0">
                <a:sym typeface="+mn-ea"/>
              </a:rPr>
              <a:t>寄存器来配置波特率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200" dirty="0">
                <a:sym typeface="+mn-ea"/>
              </a:rPr>
              <a:t>（</a:t>
            </a:r>
            <a:r>
              <a:rPr lang="en-US" altLang="zh-CN" sz="2200" dirty="0">
                <a:sym typeface="+mn-ea"/>
              </a:rPr>
              <a:t>6</a:t>
            </a:r>
            <a:r>
              <a:rPr lang="zh-CN" altLang="en-US" sz="2200" dirty="0">
                <a:sym typeface="+mn-ea"/>
              </a:rPr>
              <a:t>）写</a:t>
            </a:r>
            <a:r>
              <a:rPr lang="en-US" altLang="zh-CN" sz="2200" dirty="0">
                <a:sym typeface="+mn-ea"/>
              </a:rPr>
              <a:t>USART_CR1</a:t>
            </a:r>
            <a:r>
              <a:rPr lang="zh-CN" altLang="en-US" sz="2200" dirty="0">
                <a:sym typeface="+mn-ea"/>
              </a:rPr>
              <a:t>寄存器中的</a:t>
            </a:r>
            <a:r>
              <a:rPr lang="en-US" altLang="zh-CN" sz="2200" dirty="0">
                <a:sym typeface="+mn-ea"/>
              </a:rPr>
              <a:t>RE</a:t>
            </a:r>
            <a:r>
              <a:rPr lang="zh-CN" altLang="en-US" sz="2200" dirty="0">
                <a:sym typeface="+mn-ea"/>
              </a:rPr>
              <a:t>位使能数据接收。当接收到一个数据帧时，</a:t>
            </a:r>
            <a:r>
              <a:rPr lang="en-US" altLang="zh-CN" sz="2200" dirty="0">
                <a:sym typeface="+mn-ea"/>
              </a:rPr>
              <a:t>USART_SR</a:t>
            </a:r>
            <a:r>
              <a:rPr lang="zh-CN" altLang="en-US" sz="2200" dirty="0">
                <a:sym typeface="+mn-ea"/>
              </a:rPr>
              <a:t>寄存器中的</a:t>
            </a:r>
            <a:r>
              <a:rPr lang="en-US" altLang="zh-CN" sz="2200" dirty="0">
                <a:sym typeface="+mn-ea"/>
              </a:rPr>
              <a:t>RXNE</a:t>
            </a:r>
            <a:r>
              <a:rPr lang="zh-CN" altLang="en-US" sz="2200" dirty="0">
                <a:sym typeface="+mn-ea"/>
              </a:rPr>
              <a:t>位被设置，此时表明移位寄存器中的数据传输到了</a:t>
            </a:r>
            <a:r>
              <a:rPr lang="en-US" altLang="zh-CN" sz="2200" dirty="0">
                <a:sym typeface="+mn-ea"/>
              </a:rPr>
              <a:t>RDR</a:t>
            </a:r>
            <a:r>
              <a:rPr lang="zh-CN" altLang="en-US" sz="2200" dirty="0">
                <a:sym typeface="+mn-ea"/>
              </a:rPr>
              <a:t>，数据帧可以被读取</a:t>
            </a:r>
            <a:endParaRPr lang="en-US" altLang="zh-CN" sz="2200" dirty="0">
              <a:sym typeface="+mn-ea"/>
            </a:endParaRPr>
          </a:p>
          <a:p>
            <a:r>
              <a:rPr lang="zh-CN" altLang="en-US" sz="2200" dirty="0"/>
              <a:t>如果 </a:t>
            </a:r>
            <a:r>
              <a:rPr lang="en-US" altLang="zh-CN" sz="2200" dirty="0"/>
              <a:t>RXNEIE </a:t>
            </a:r>
            <a:r>
              <a:rPr lang="zh-CN" altLang="en-US" sz="2200" dirty="0"/>
              <a:t>位置 </a:t>
            </a:r>
            <a:r>
              <a:rPr lang="en-US" altLang="zh-CN" sz="2200" dirty="0"/>
              <a:t>1</a:t>
            </a:r>
            <a:r>
              <a:rPr lang="zh-CN" altLang="en-US" sz="2200" dirty="0"/>
              <a:t>，则会生成中断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900369-119D-45DA-A881-5FE539719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48475-99F0-400A-BAAF-74DA99F82777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FD0585-BDB2-4130-89BB-6F13D6ACA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FA32CF-D9E2-4DF3-A051-097F8DCE8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879" y="99621"/>
            <a:ext cx="8672242" cy="726259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 </a:t>
            </a:r>
            <a:r>
              <a:rPr lang="en-US" altLang="zh-CN" sz="2800" dirty="0"/>
              <a:t>SPI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211" y="945281"/>
            <a:ext cx="8672195" cy="528447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800" dirty="0"/>
              <a:t>串行外设接口（</a:t>
            </a:r>
            <a:r>
              <a:rPr lang="en-US" altLang="zh-CN" sz="2800" dirty="0"/>
              <a:t>Serial Peripheral Interface</a:t>
            </a:r>
            <a:r>
              <a:rPr lang="zh-CN" altLang="en-US" sz="2800" dirty="0"/>
              <a:t>，</a:t>
            </a:r>
            <a:r>
              <a:rPr lang="en-US" altLang="zh-CN" sz="2800" dirty="0"/>
              <a:t>SPI</a:t>
            </a:r>
            <a:r>
              <a:rPr lang="zh-CN" altLang="en-US" sz="2800" dirty="0"/>
              <a:t>）</a:t>
            </a:r>
          </a:p>
          <a:p>
            <a:pPr>
              <a:lnSpc>
                <a:spcPct val="110000"/>
              </a:lnSpc>
            </a:pPr>
            <a:r>
              <a:rPr lang="zh-CN" altLang="en-US" sz="2800" dirty="0"/>
              <a:t>同步串行通信接口，用于微处理器与外设之间的串行通信</a:t>
            </a:r>
          </a:p>
          <a:p>
            <a:pPr>
              <a:lnSpc>
                <a:spcPct val="110000"/>
              </a:lnSpc>
            </a:pPr>
            <a:r>
              <a:rPr lang="zh-CN" altLang="en-US" sz="2800" dirty="0"/>
              <a:t>高速、全双工、同步，</a:t>
            </a:r>
            <a:r>
              <a:rPr lang="en-US" altLang="zh-CN" sz="2800" dirty="0"/>
              <a:t>4</a:t>
            </a:r>
            <a:r>
              <a:rPr lang="zh-CN" altLang="en-US" sz="2800" dirty="0"/>
              <a:t>个引脚 </a:t>
            </a:r>
            <a:endParaRPr lang="en-US" altLang="zh-CN" sz="2800" dirty="0"/>
          </a:p>
          <a:p>
            <a:pPr marL="0" indent="0">
              <a:lnSpc>
                <a:spcPct val="110000"/>
              </a:lnSpc>
              <a:buFont typeface="Arial" panose="020B0604020202090204" pitchFamily="34" charset="0"/>
              <a:buNone/>
            </a:pPr>
            <a:r>
              <a:rPr lang="zh-CN" altLang="en-US" sz="2600" dirty="0"/>
              <a:t>（</a:t>
            </a:r>
            <a:r>
              <a:rPr lang="en-US" altLang="zh-CN" sz="2600" dirty="0"/>
              <a:t>1</a:t>
            </a:r>
            <a:r>
              <a:rPr lang="zh-CN" altLang="en-US" sz="2600" dirty="0"/>
              <a:t>）</a:t>
            </a:r>
            <a:r>
              <a:rPr lang="en-US" altLang="zh-CN" sz="2600" dirty="0"/>
              <a:t>MISO</a:t>
            </a:r>
            <a:r>
              <a:rPr lang="zh-CN" altLang="en-US" sz="2600" dirty="0"/>
              <a:t>引脚：主设备数据输入，从设备数据输出</a:t>
            </a:r>
          </a:p>
          <a:p>
            <a:pPr marL="0" indent="0">
              <a:lnSpc>
                <a:spcPct val="110000"/>
              </a:lnSpc>
              <a:buFont typeface="Arial" panose="020B0604020202090204" pitchFamily="34" charset="0"/>
              <a:buNone/>
            </a:pPr>
            <a:r>
              <a:rPr lang="zh-CN" altLang="en-US" sz="2600" dirty="0"/>
              <a:t>（</a:t>
            </a:r>
            <a:r>
              <a:rPr lang="en-US" altLang="zh-CN" sz="2600" dirty="0"/>
              <a:t>2</a:t>
            </a:r>
            <a:r>
              <a:rPr lang="zh-CN" altLang="en-US" sz="2600" dirty="0"/>
              <a:t>）</a:t>
            </a:r>
            <a:r>
              <a:rPr lang="en-US" altLang="zh-CN" sz="2600" dirty="0"/>
              <a:t>MOSI</a:t>
            </a:r>
            <a:r>
              <a:rPr lang="zh-CN" altLang="en-US" sz="2600" dirty="0"/>
              <a:t>引脚：主设备数据输出，从设备数据输入</a:t>
            </a:r>
          </a:p>
          <a:p>
            <a:pPr marL="0" indent="0">
              <a:lnSpc>
                <a:spcPct val="110000"/>
              </a:lnSpc>
              <a:buFont typeface="Arial" panose="020B0604020202090204" pitchFamily="34" charset="0"/>
              <a:buNone/>
            </a:pPr>
            <a:r>
              <a:rPr lang="zh-CN" altLang="en-US" sz="2600" dirty="0"/>
              <a:t>（</a:t>
            </a:r>
            <a:r>
              <a:rPr lang="en-US" altLang="zh-CN" sz="2600" dirty="0"/>
              <a:t>3</a:t>
            </a:r>
            <a:r>
              <a:rPr lang="zh-CN" altLang="en-US" sz="2600" dirty="0"/>
              <a:t>）</a:t>
            </a:r>
            <a:r>
              <a:rPr lang="en-US" altLang="zh-CN" sz="2600" dirty="0"/>
              <a:t>SCLK</a:t>
            </a:r>
            <a:r>
              <a:rPr lang="zh-CN" altLang="en-US" sz="2600" dirty="0"/>
              <a:t>引脚：时钟信号，主设备产生</a:t>
            </a:r>
          </a:p>
          <a:p>
            <a:pPr marL="0" indent="0">
              <a:lnSpc>
                <a:spcPct val="110000"/>
              </a:lnSpc>
              <a:buFont typeface="Arial" panose="020B0604020202090204" pitchFamily="34" charset="0"/>
              <a:buNone/>
            </a:pPr>
            <a:r>
              <a:rPr lang="zh-CN" altLang="en-US" sz="2600" dirty="0"/>
              <a:t>（</a:t>
            </a:r>
            <a:r>
              <a:rPr lang="en-US" altLang="zh-CN" sz="2600" dirty="0"/>
              <a:t>4</a:t>
            </a:r>
            <a:r>
              <a:rPr lang="zh-CN" altLang="en-US" sz="2600" dirty="0"/>
              <a:t>）</a:t>
            </a:r>
            <a:r>
              <a:rPr lang="en-US" altLang="zh-CN" sz="2600" dirty="0"/>
              <a:t>CS</a:t>
            </a:r>
            <a:r>
              <a:rPr lang="zh-CN" altLang="en-US" sz="2600" dirty="0"/>
              <a:t>引脚：从设备片选信号，主设备控制</a:t>
            </a:r>
          </a:p>
          <a:p>
            <a:pPr>
              <a:lnSpc>
                <a:spcPct val="130000"/>
              </a:lnSpc>
            </a:pPr>
            <a:r>
              <a:rPr lang="en-US" altLang="zh-CN" sz="2800" dirty="0"/>
              <a:t>SPI</a:t>
            </a:r>
            <a:r>
              <a:rPr lang="zh-CN" altLang="en-US" sz="2800" dirty="0"/>
              <a:t>是一种不对等的通信接口，通信的发起、结束均由主机控制，</a:t>
            </a:r>
            <a:r>
              <a:rPr lang="en-US" altLang="zh-CN" sz="2800" dirty="0"/>
              <a:t>SPI</a:t>
            </a:r>
            <a:r>
              <a:rPr lang="zh-CN" altLang="en-US" sz="2800" dirty="0"/>
              <a:t>通信双方时钟产生和片选控制的一方即为主机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475F00-069F-443F-8D0D-7B9CB9F3C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AA460-407D-4EAD-A6EC-AE985A15B079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B68EDA-7AFE-4090-AFC3-36C21D48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C17718-1103-42F6-9B47-6F22A86C3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控制与外设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422400"/>
            <a:ext cx="8672195" cy="493712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逻辑控制功能模块</a:t>
            </a:r>
            <a:endParaRPr lang="en-US" altLang="zh-CN" sz="2800" dirty="0">
              <a:sym typeface="+mn-ea"/>
            </a:endParaRPr>
          </a:p>
          <a:p>
            <a:pPr lvl="1"/>
            <a:r>
              <a:rPr lang="zh-CN" altLang="en-US" sz="2400" dirty="0">
                <a:sym typeface="+mn-ea"/>
              </a:rPr>
              <a:t>接收</a:t>
            </a:r>
            <a:r>
              <a:rPr lang="en-US" altLang="zh-CN" sz="2400" dirty="0">
                <a:sym typeface="+mn-ea"/>
              </a:rPr>
              <a:t>CPU</a:t>
            </a:r>
            <a:r>
              <a:rPr lang="zh-CN" altLang="en-US" sz="2400" dirty="0">
                <a:sym typeface="+mn-ea"/>
              </a:rPr>
              <a:t>传输过来的地址，根据地址进行外设选择</a:t>
            </a:r>
          </a:p>
          <a:p>
            <a:r>
              <a:rPr lang="zh-CN" altLang="en-US" sz="2800" dirty="0">
                <a:sym typeface="+mn-ea"/>
              </a:rPr>
              <a:t>外设连接功能模块</a:t>
            </a:r>
            <a:endParaRPr lang="en-US" altLang="zh-CN" sz="2800" dirty="0">
              <a:sym typeface="+mn-ea"/>
            </a:endParaRPr>
          </a:p>
          <a:p>
            <a:pPr lvl="1"/>
            <a:r>
              <a:rPr lang="en-US" altLang="zh-CN" sz="2400" dirty="0">
                <a:sym typeface="+mn-ea"/>
              </a:rPr>
              <a:t>I/O</a:t>
            </a:r>
            <a:r>
              <a:rPr lang="zh-CN" altLang="en-US" sz="2400" dirty="0">
                <a:sym typeface="+mn-ea"/>
              </a:rPr>
              <a:t>接口与外设的交互接口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38C202-2156-4A87-96E9-74294483B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53D24-5DD7-4272-81F6-8C8E412D6864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AB55A5-9214-4C3C-B1BF-E6867E74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9AF9BA-776F-434B-8573-F20F4FEFE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5679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77627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SPI</a:t>
            </a:r>
            <a:r>
              <a:rPr lang="zh-CN" altLang="en-US" sz="3600" dirty="0"/>
              <a:t>接口的硬件连线图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9249"/>
          <a:stretch>
            <a:fillRect/>
          </a:stretch>
        </p:blipFill>
        <p:spPr>
          <a:xfrm>
            <a:off x="831979" y="3306267"/>
            <a:ext cx="5971592" cy="341343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4015" y="1022206"/>
            <a:ext cx="8395970" cy="232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C00000"/>
              </a:buClr>
              <a:buSzPct val="4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一个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SPI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总线可连接多个主机和多个从机，但是在同一个时刻只允许由一个主机来操作总线</a:t>
            </a:r>
          </a:p>
          <a:p>
            <a:pPr marL="342900" indent="-342900">
              <a:lnSpc>
                <a:spcPct val="130000"/>
              </a:lnSpc>
              <a:buClr>
                <a:srgbClr val="C00000"/>
              </a:buClr>
              <a:buSzPct val="4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在每次传输的过程中，主机向从机发送一个字节的数据，从机也向主机发送一个字节的数据</a:t>
            </a:r>
            <a:endParaRPr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D2F313-5F08-48F4-AEC9-318275157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9E2D-FA3B-4772-B7C4-213E8D1883E4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4490A81-E661-4221-8347-7CB2722E4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5EFA1E8-C861-4911-8BC8-3713CDA7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723339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SPI</a:t>
            </a:r>
            <a:r>
              <a:rPr lang="zh-CN" altLang="en-US" sz="3600" dirty="0"/>
              <a:t>工作方式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3023" y="1116530"/>
            <a:ext cx="8672195" cy="492783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SPI</a:t>
            </a:r>
            <a:r>
              <a:rPr lang="zh-CN" altLang="en-US" dirty="0"/>
              <a:t>接口根据外设通信的需求，对串行同步时钟的极性（</a:t>
            </a:r>
            <a:r>
              <a:rPr lang="en-US" altLang="zh-CN" dirty="0"/>
              <a:t>CPOL</a:t>
            </a:r>
            <a:r>
              <a:rPr lang="zh-CN" altLang="en-US" dirty="0"/>
              <a:t>）和相位（</a:t>
            </a:r>
            <a:r>
              <a:rPr lang="en-US" altLang="zh-CN" dirty="0"/>
              <a:t>CPHA</a:t>
            </a:r>
            <a:r>
              <a:rPr lang="zh-CN" altLang="en-US" dirty="0"/>
              <a:t>）进行配置</a:t>
            </a:r>
          </a:p>
          <a:p>
            <a:pPr lvl="1"/>
            <a:r>
              <a:rPr lang="zh-CN" altLang="en-US" dirty="0"/>
              <a:t>定义了在时钟脉冲的哪条边沿转换输出信号，哪条边沿采样输入信号</a:t>
            </a:r>
            <a:endParaRPr lang="en-US" altLang="zh-CN" dirty="0"/>
          </a:p>
          <a:p>
            <a:pPr lvl="1"/>
            <a:r>
              <a:rPr lang="en-US" altLang="zh-CN" dirty="0"/>
              <a:t>CPOL</a:t>
            </a:r>
            <a:r>
              <a:rPr lang="zh-CN" altLang="en-US" dirty="0"/>
              <a:t>对</a:t>
            </a:r>
            <a:r>
              <a:rPr lang="en-US" altLang="zh-CN" dirty="0"/>
              <a:t>SPI</a:t>
            </a:r>
            <a:r>
              <a:rPr lang="zh-CN" altLang="en-US" dirty="0"/>
              <a:t>接口的通信影响不大</a:t>
            </a:r>
            <a:endParaRPr lang="en-US" altLang="zh-CN" dirty="0"/>
          </a:p>
          <a:p>
            <a:pPr lvl="2"/>
            <a:r>
              <a:rPr lang="en-US" altLang="zh-CN" dirty="0"/>
              <a:t>CPOL=0</a:t>
            </a:r>
            <a:r>
              <a:rPr lang="zh-CN" altLang="en-US" dirty="0"/>
              <a:t>，串行同步时钟的空闲状态为低电平</a:t>
            </a:r>
            <a:endParaRPr lang="en-US" altLang="zh-CN" dirty="0"/>
          </a:p>
          <a:p>
            <a:pPr lvl="2"/>
            <a:r>
              <a:rPr lang="en-US" altLang="zh-CN" dirty="0">
                <a:sym typeface="+mn-ea"/>
              </a:rPr>
              <a:t>CPOL=1</a:t>
            </a:r>
            <a:r>
              <a:rPr lang="zh-CN" altLang="en-US" dirty="0">
                <a:sym typeface="+mn-ea"/>
              </a:rPr>
              <a:t>，串行同步时钟的空闲状态为高电平</a:t>
            </a:r>
          </a:p>
          <a:p>
            <a:pPr lvl="1"/>
            <a:r>
              <a:rPr lang="en-US" altLang="zh-CN" dirty="0">
                <a:sym typeface="+mn-ea"/>
              </a:rPr>
              <a:t>CPHA</a:t>
            </a:r>
            <a:r>
              <a:rPr lang="zh-CN" altLang="en-US" dirty="0">
                <a:sym typeface="+mn-ea"/>
              </a:rPr>
              <a:t>决定了</a:t>
            </a:r>
            <a:r>
              <a:rPr lang="en-US" altLang="zh-CN" dirty="0">
                <a:sym typeface="+mn-ea"/>
              </a:rPr>
              <a:t>SPI</a:t>
            </a:r>
            <a:r>
              <a:rPr lang="zh-CN" altLang="en-US" dirty="0">
                <a:sym typeface="+mn-ea"/>
              </a:rPr>
              <a:t>接口上数据的采样位置</a:t>
            </a:r>
            <a:endParaRPr lang="en-US" altLang="zh-CN" dirty="0">
              <a:sym typeface="+mn-ea"/>
            </a:endParaRPr>
          </a:p>
          <a:p>
            <a:pPr lvl="2"/>
            <a:r>
              <a:rPr lang="en-US" altLang="zh-CN" dirty="0">
                <a:sym typeface="+mn-ea"/>
              </a:rPr>
              <a:t>CPHA=0</a:t>
            </a:r>
            <a:r>
              <a:rPr lang="zh-CN" altLang="en-US" dirty="0">
                <a:sym typeface="+mn-ea"/>
              </a:rPr>
              <a:t>，在串行同步时钟的第一个跳变沿数据将被采样</a:t>
            </a:r>
            <a:endParaRPr lang="en-US" altLang="zh-CN" dirty="0">
              <a:sym typeface="+mn-ea"/>
            </a:endParaRPr>
          </a:p>
          <a:p>
            <a:pPr lvl="2"/>
            <a:r>
              <a:rPr lang="en-US" altLang="zh-CN" dirty="0">
                <a:sym typeface="+mn-ea"/>
              </a:rPr>
              <a:t>CPHA=1</a:t>
            </a:r>
            <a:r>
              <a:rPr lang="zh-CN" altLang="en-US" dirty="0">
                <a:sym typeface="+mn-ea"/>
              </a:rPr>
              <a:t>，在串行同步时钟的第二个跳变沿数据才被采样</a:t>
            </a:r>
            <a:endParaRPr lang="en-US" altLang="zh-CN" sz="22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FA202D-971A-419D-A5FF-95AABF1C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F342-5012-425E-9FFC-5466F30C8ECA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B1EF80-9D56-495B-A2C2-4E1E9F31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1E2E01-5D47-4529-9F63-7AA0A96C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367A7-730F-423C-A107-514831C9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SPI</a:t>
            </a:r>
            <a:r>
              <a:rPr lang="zh-CN" altLang="en-US" sz="4400" dirty="0"/>
              <a:t>工作方式</a:t>
            </a:r>
            <a:r>
              <a:rPr lang="en-US" altLang="zh-CN" sz="4400" dirty="0"/>
              <a:t>(</a:t>
            </a:r>
            <a:r>
              <a:rPr lang="zh-CN" altLang="en-US" sz="4400" dirty="0"/>
              <a:t>续）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65DDFD-10C6-422D-8040-D2135B51F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164" y="1144515"/>
            <a:ext cx="8672242" cy="522600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</a:pPr>
            <a:r>
              <a:rPr lang="en-US" altLang="zh-CN" dirty="0"/>
              <a:t>Mode0</a:t>
            </a:r>
            <a:r>
              <a:rPr lang="zh-CN" altLang="en-US" dirty="0"/>
              <a:t>：</a:t>
            </a:r>
            <a:r>
              <a:rPr lang="en-US" altLang="zh-CN" dirty="0"/>
              <a:t>CPOL=0</a:t>
            </a:r>
            <a:r>
              <a:rPr lang="zh-CN" altLang="en-US" dirty="0"/>
              <a:t>，</a:t>
            </a:r>
            <a:r>
              <a:rPr lang="en-US" altLang="zh-CN" dirty="0"/>
              <a:t>CPHA=0</a:t>
            </a:r>
            <a:r>
              <a:rPr lang="zh-CN" altLang="en-US" dirty="0"/>
              <a:t>：当空闲态时，</a:t>
            </a:r>
            <a:r>
              <a:rPr lang="en-US" altLang="zh-CN" dirty="0"/>
              <a:t>SCLK</a:t>
            </a:r>
            <a:r>
              <a:rPr lang="zh-CN" altLang="en-US" dirty="0"/>
              <a:t>处于低电平，数据采样是在第</a:t>
            </a:r>
            <a:r>
              <a:rPr lang="en-US" altLang="zh-CN" dirty="0"/>
              <a:t>1</a:t>
            </a:r>
            <a:r>
              <a:rPr lang="zh-CN" altLang="en-US" dirty="0"/>
              <a:t>个边沿，也就是</a:t>
            </a:r>
            <a:r>
              <a:rPr lang="en-US" altLang="zh-CN" dirty="0"/>
              <a:t>SCLK</a:t>
            </a:r>
            <a:r>
              <a:rPr lang="zh-CN" altLang="en-US" dirty="0"/>
              <a:t>由低电平到高电平的跳变，所以数据采样是在上升沿（准备数据），（发送数据）数据发送是在下降沿。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en-US" altLang="zh-CN" dirty="0"/>
              <a:t>Mode1</a:t>
            </a:r>
            <a:r>
              <a:rPr lang="zh-CN" altLang="en-US" dirty="0"/>
              <a:t>：</a:t>
            </a:r>
            <a:r>
              <a:rPr lang="en-US" altLang="zh-CN" dirty="0"/>
              <a:t>CPOL=0</a:t>
            </a:r>
            <a:r>
              <a:rPr lang="zh-CN" altLang="en-US" dirty="0"/>
              <a:t>，</a:t>
            </a:r>
            <a:r>
              <a:rPr lang="en-US" altLang="zh-CN" dirty="0"/>
              <a:t>CPHA=1</a:t>
            </a:r>
            <a:r>
              <a:rPr lang="zh-CN" altLang="en-US" dirty="0"/>
              <a:t>：当空闲态时，</a:t>
            </a:r>
            <a:r>
              <a:rPr lang="en-US" altLang="zh-CN" dirty="0"/>
              <a:t>SCLK</a:t>
            </a:r>
            <a:r>
              <a:rPr lang="zh-CN" altLang="en-US" dirty="0"/>
              <a:t>处于低电平，数据发送是在第</a:t>
            </a:r>
            <a:r>
              <a:rPr lang="en-US" altLang="zh-CN" dirty="0"/>
              <a:t>2</a:t>
            </a:r>
            <a:r>
              <a:rPr lang="zh-CN" altLang="en-US" dirty="0"/>
              <a:t>个边沿，也就是</a:t>
            </a:r>
            <a:r>
              <a:rPr lang="en-US" altLang="zh-CN" dirty="0"/>
              <a:t>SCLK</a:t>
            </a:r>
            <a:r>
              <a:rPr lang="zh-CN" altLang="en-US" dirty="0"/>
              <a:t>由高电平到低电平的跳变，所以数据采样是在下降沿，数据发送是在上升沿。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en-US" altLang="zh-CN" dirty="0"/>
              <a:t>Mode2</a:t>
            </a:r>
            <a:r>
              <a:rPr lang="zh-CN" altLang="en-US" dirty="0"/>
              <a:t>：</a:t>
            </a:r>
            <a:r>
              <a:rPr lang="en-US" altLang="zh-CN" dirty="0"/>
              <a:t>CPOL=1</a:t>
            </a:r>
            <a:r>
              <a:rPr lang="zh-CN" altLang="en-US" dirty="0"/>
              <a:t>，</a:t>
            </a:r>
            <a:r>
              <a:rPr lang="en-US" altLang="zh-CN" dirty="0"/>
              <a:t>CPHA=0</a:t>
            </a:r>
            <a:r>
              <a:rPr lang="zh-CN" altLang="en-US" dirty="0"/>
              <a:t>：当空闲态时，</a:t>
            </a:r>
            <a:r>
              <a:rPr lang="en-US" altLang="zh-CN" dirty="0"/>
              <a:t>SCLK</a:t>
            </a:r>
            <a:r>
              <a:rPr lang="zh-CN" altLang="en-US" dirty="0"/>
              <a:t>处于高电平，数据采集是在第</a:t>
            </a:r>
            <a:r>
              <a:rPr lang="en-US" altLang="zh-CN" dirty="0"/>
              <a:t>1</a:t>
            </a:r>
            <a:r>
              <a:rPr lang="zh-CN" altLang="en-US" dirty="0"/>
              <a:t>个边沿，也就是</a:t>
            </a:r>
            <a:r>
              <a:rPr lang="en-US" altLang="zh-CN" dirty="0"/>
              <a:t>SCK</a:t>
            </a:r>
            <a:r>
              <a:rPr lang="zh-CN" altLang="en-US" dirty="0"/>
              <a:t>由高电平到低电平的跳变，所以数据采集是在下降沿，数据发送是在上升沿。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en-US" altLang="zh-CN" dirty="0"/>
              <a:t>Mode3</a:t>
            </a:r>
            <a:r>
              <a:rPr lang="zh-CN" altLang="en-US" dirty="0"/>
              <a:t>：</a:t>
            </a:r>
            <a:r>
              <a:rPr lang="en-US" altLang="zh-CN" dirty="0"/>
              <a:t>CPOL=1</a:t>
            </a:r>
            <a:r>
              <a:rPr lang="zh-CN" altLang="en-US" dirty="0"/>
              <a:t>，</a:t>
            </a:r>
            <a:r>
              <a:rPr lang="en-US" altLang="zh-CN" dirty="0"/>
              <a:t>CPHA=1</a:t>
            </a:r>
            <a:r>
              <a:rPr lang="zh-CN" altLang="en-US" dirty="0"/>
              <a:t>：当空闲态时，</a:t>
            </a:r>
            <a:r>
              <a:rPr lang="en-US" altLang="zh-CN" dirty="0"/>
              <a:t>SCLK</a:t>
            </a:r>
            <a:r>
              <a:rPr lang="zh-CN" altLang="en-US" dirty="0"/>
              <a:t>处于高电平，数据发送是在第</a:t>
            </a:r>
            <a:r>
              <a:rPr lang="en-US" altLang="zh-CN" dirty="0"/>
              <a:t>2</a:t>
            </a:r>
            <a:r>
              <a:rPr lang="zh-CN" altLang="en-US" dirty="0"/>
              <a:t>个边沿，也就是</a:t>
            </a:r>
            <a:r>
              <a:rPr lang="en-US" altLang="zh-CN" dirty="0"/>
              <a:t>SCLK</a:t>
            </a:r>
            <a:r>
              <a:rPr lang="zh-CN" altLang="en-US" dirty="0"/>
              <a:t>由低电平到高电平的跳变，所以数据采集是在上升沿，数据发送是在下降沿。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DB994B-9DBF-4651-A343-E5D1DD7C6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C05150-8773-4E29-8EE2-78C0B45E8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C1C928-C7ED-4F0C-BB31-98A5358E7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9197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879" y="220090"/>
            <a:ext cx="8672242" cy="8069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SPI</a:t>
            </a:r>
            <a:r>
              <a:rPr lang="zh-CN" altLang="en-US" sz="3600" dirty="0"/>
              <a:t>工作方式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012190"/>
            <a:ext cx="8672195" cy="4677410"/>
          </a:xfrm>
        </p:spPr>
        <p:txBody>
          <a:bodyPr>
            <a:normAutofit/>
          </a:bodyPr>
          <a:lstStyle/>
          <a:p>
            <a:pPr lvl="1"/>
            <a:r>
              <a:rPr lang="en-US" altLang="zh-CN" sz="2400" dirty="0"/>
              <a:t>SPI</a:t>
            </a:r>
            <a:r>
              <a:rPr lang="zh-CN" altLang="en-US" sz="2400" dirty="0"/>
              <a:t>接口可根据外设通信的需求，对串行同步时钟的极性（</a:t>
            </a:r>
            <a:r>
              <a:rPr lang="en-US" altLang="zh-CN" sz="2400" dirty="0"/>
              <a:t>CPOL</a:t>
            </a:r>
            <a:r>
              <a:rPr lang="zh-CN" altLang="en-US" sz="2400" dirty="0"/>
              <a:t>）和相位（</a:t>
            </a:r>
            <a:r>
              <a:rPr lang="en-US" altLang="zh-CN" sz="2400" dirty="0"/>
              <a:t>CPHA</a:t>
            </a:r>
            <a:r>
              <a:rPr lang="zh-CN" altLang="en-US" sz="2400" dirty="0"/>
              <a:t>）进行配置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000" dirty="0"/>
              <a:t>                </a:t>
            </a:r>
            <a:endParaRPr lang="en-US" altLang="zh-CN" sz="2000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71B2F9-6C9C-4EB4-B51B-2A96D1F8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28182" y="6244453"/>
            <a:ext cx="2455164" cy="365125"/>
          </a:xfrm>
        </p:spPr>
        <p:txBody>
          <a:bodyPr/>
          <a:lstStyle/>
          <a:p>
            <a:fld id="{99FD61EB-7C78-42B6-9D96-EE1AAFDD4B93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343CF6-65EB-4A37-9535-2870BAF52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21D554-2B6B-42C4-BDFB-3BE489341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" y="1967452"/>
            <a:ext cx="5539339" cy="451424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F5A4A62-A5AA-444D-84B9-78C5977FC35B}"/>
              </a:ext>
            </a:extLst>
          </p:cNvPr>
          <p:cNvSpPr/>
          <p:nvPr/>
        </p:nvSpPr>
        <p:spPr>
          <a:xfrm>
            <a:off x="5771015" y="1997839"/>
            <a:ext cx="324823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CPOL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接口的通信影响不大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CPOL=0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，串行同步时钟的空闲状态为低电平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CPOL=1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，串行同步时钟的空闲状态为高电平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CPHA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决定了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接口上数据的采样位置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CPHA=0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，在串行同步时钟的第一个跳变沿数据将被采样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CPHA=1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，在串行同步时钟的第二个跳变沿数据才被采样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SPI</a:t>
            </a:r>
            <a:r>
              <a:rPr lang="zh-CN" altLang="en-US" sz="3600" dirty="0"/>
              <a:t>内部结构</a:t>
            </a:r>
          </a:p>
        </p:txBody>
      </p:sp>
      <p:pic>
        <p:nvPicPr>
          <p:cNvPr id="5" name="图片 4" descr="img5-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05" y="1053645"/>
            <a:ext cx="6840918" cy="5140325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CE942F-D52F-4D79-865E-143D359D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431B6-72DF-4974-BCD9-2D8A7454BF51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609445-A387-428A-862C-D5BDE850D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964905-19FA-4AD8-A725-8DFE0AF2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SPI</a:t>
            </a:r>
            <a:r>
              <a:rPr lang="zh-CN" altLang="en-US" sz="4000" dirty="0"/>
              <a:t>寄存器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211" y="1172399"/>
            <a:ext cx="8672195" cy="503589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sz="2800" dirty="0"/>
              <a:t>SPI</a:t>
            </a:r>
            <a:r>
              <a:rPr lang="zh-CN" altLang="en-US" sz="2800" dirty="0"/>
              <a:t>寄存器：</a:t>
            </a:r>
            <a:r>
              <a:rPr lang="en-US" altLang="zh-CN" sz="2800" dirty="0"/>
              <a:t>SPI_CR1</a:t>
            </a:r>
            <a:r>
              <a:rPr lang="zh-CN" altLang="en-US" sz="2800" dirty="0"/>
              <a:t>寄存器设置</a:t>
            </a:r>
            <a:r>
              <a:rPr lang="en-US" altLang="zh-CN" sz="2800" dirty="0"/>
              <a:t>SPI</a:t>
            </a:r>
            <a:r>
              <a:rPr lang="zh-CN" altLang="en-US" sz="2800" dirty="0"/>
              <a:t>的工作模式</a:t>
            </a:r>
            <a:endParaRPr lang="en-US" altLang="zh-CN" sz="2800" dirty="0"/>
          </a:p>
          <a:p>
            <a:pPr>
              <a:lnSpc>
                <a:spcPct val="120000"/>
              </a:lnSpc>
              <a:buFont typeface="Arial" panose="020B0604020202090204" pitchFamily="34" charset="0"/>
              <a:buChar char="•"/>
            </a:pPr>
            <a:endParaRPr lang="en-US" altLang="zh-CN" sz="1800" dirty="0"/>
          </a:p>
          <a:p>
            <a:pPr>
              <a:lnSpc>
                <a:spcPct val="120000"/>
              </a:lnSpc>
              <a:buFont typeface="Arial" panose="020B0604020202090204" pitchFamily="34" charset="0"/>
              <a:buChar char="•"/>
            </a:pPr>
            <a:endParaRPr lang="en-US" altLang="zh-CN" sz="1800" dirty="0"/>
          </a:p>
          <a:p>
            <a:pPr>
              <a:lnSpc>
                <a:spcPct val="120000"/>
              </a:lnSpc>
              <a:buFont typeface="Arial" panose="020B0604020202090204" pitchFamily="34" charset="0"/>
              <a:buChar char="•"/>
            </a:pPr>
            <a:endParaRPr lang="en-US" altLang="zh-CN" sz="1400" dirty="0"/>
          </a:p>
          <a:p>
            <a:r>
              <a:rPr lang="en-US" altLang="zh-CN" sz="1800" b="1" dirty="0"/>
              <a:t>SPE</a:t>
            </a:r>
            <a:r>
              <a:rPr lang="zh-CN" altLang="en-US" sz="1800" b="1" dirty="0"/>
              <a:t>：</a:t>
            </a:r>
            <a:r>
              <a:rPr lang="en-US" altLang="zh-CN" sz="1800" dirty="0"/>
              <a:t>SPI </a:t>
            </a:r>
            <a:r>
              <a:rPr lang="zh-CN" altLang="en-US" sz="1800" dirty="0"/>
              <a:t>使能 </a:t>
            </a:r>
            <a:r>
              <a:rPr lang="en-US" altLang="zh-CN" sz="1800" dirty="0"/>
              <a:t>(SPI enable) </a:t>
            </a:r>
          </a:p>
          <a:p>
            <a:pPr lvl="1"/>
            <a:r>
              <a:rPr lang="en-US" altLang="zh-CN" sz="1800" dirty="0"/>
              <a:t>0</a:t>
            </a:r>
            <a:r>
              <a:rPr lang="zh-CN" altLang="en-US" sz="1800" dirty="0"/>
              <a:t>：关闭外设 </a:t>
            </a:r>
          </a:p>
          <a:p>
            <a:pPr lvl="1"/>
            <a:r>
              <a:rPr lang="en-US" altLang="zh-CN" sz="1800" dirty="0"/>
              <a:t>1</a:t>
            </a:r>
            <a:r>
              <a:rPr lang="zh-CN" altLang="en-US" sz="1800" dirty="0"/>
              <a:t>：使能外设</a:t>
            </a:r>
            <a:endParaRPr lang="en-US" altLang="zh-CN" sz="1800" dirty="0"/>
          </a:p>
          <a:p>
            <a:r>
              <a:rPr lang="en-US" altLang="zh-CN" sz="1800" b="1" dirty="0"/>
              <a:t>MSTR</a:t>
            </a:r>
            <a:r>
              <a:rPr lang="zh-CN" altLang="en-US" sz="1800" dirty="0"/>
              <a:t>：主模式选择 </a:t>
            </a:r>
            <a:r>
              <a:rPr lang="en-US" altLang="zh-CN" sz="1800" dirty="0"/>
              <a:t>(Master selection) </a:t>
            </a:r>
          </a:p>
          <a:p>
            <a:pPr marL="742950" lvl="1" indent="-285750">
              <a:buClr>
                <a:srgbClr val="C0000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1800" dirty="0"/>
              <a:t>0</a:t>
            </a:r>
            <a:r>
              <a:rPr lang="zh-CN" altLang="en-US" sz="1800" dirty="0"/>
              <a:t>：从配置 </a:t>
            </a:r>
          </a:p>
          <a:p>
            <a:pPr marL="742950" lvl="1" indent="-285750">
              <a:buClr>
                <a:srgbClr val="C0000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1800" dirty="0"/>
              <a:t>1</a:t>
            </a:r>
            <a:r>
              <a:rPr lang="zh-CN" altLang="en-US" sz="1800" dirty="0"/>
              <a:t>：主配置</a:t>
            </a:r>
          </a:p>
        </p:txBody>
      </p:sp>
      <p:pic>
        <p:nvPicPr>
          <p:cNvPr id="4" name="图片 3" descr="img5-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75" y="2198933"/>
            <a:ext cx="8474807" cy="944200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84CA53-1E7A-4399-91DA-A52373C1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E2FC-36F6-48CA-AA62-5F22ACDE8C19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284682E-8211-4157-9298-513EDF451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9920781-0BDE-4E65-BD92-3455BDEF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65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90EF07B-37A5-4F8D-8054-9FF4402D923C}"/>
              </a:ext>
            </a:extLst>
          </p:cNvPr>
          <p:cNvCxnSpPr/>
          <p:nvPr/>
        </p:nvCxnSpPr>
        <p:spPr>
          <a:xfrm>
            <a:off x="7738712" y="2802918"/>
            <a:ext cx="77002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EF6D3E0-803D-455B-AA4D-6EC84F50C0C4}"/>
              </a:ext>
            </a:extLst>
          </p:cNvPr>
          <p:cNvCxnSpPr>
            <a:cxnSpLocks/>
          </p:cNvCxnSpPr>
          <p:nvPr/>
        </p:nvCxnSpPr>
        <p:spPr>
          <a:xfrm>
            <a:off x="7116280" y="2802918"/>
            <a:ext cx="45880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906A5DB-28B1-4905-9B04-F2DFCDD00DE5}"/>
              </a:ext>
            </a:extLst>
          </p:cNvPr>
          <p:cNvCxnSpPr>
            <a:cxnSpLocks/>
          </p:cNvCxnSpPr>
          <p:nvPr/>
        </p:nvCxnSpPr>
        <p:spPr>
          <a:xfrm>
            <a:off x="5043319" y="2806126"/>
            <a:ext cx="45880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EDDB995-E171-43FA-BF6E-ED5640580F88}"/>
              </a:ext>
            </a:extLst>
          </p:cNvPr>
          <p:cNvCxnSpPr>
            <a:cxnSpLocks/>
          </p:cNvCxnSpPr>
          <p:nvPr/>
        </p:nvCxnSpPr>
        <p:spPr>
          <a:xfrm>
            <a:off x="2416185" y="2802918"/>
            <a:ext cx="45880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D68888BE-B3B5-44ED-A063-2B8920188BA5}"/>
              </a:ext>
            </a:extLst>
          </p:cNvPr>
          <p:cNvSpPr/>
          <p:nvPr/>
        </p:nvSpPr>
        <p:spPr>
          <a:xfrm>
            <a:off x="5110665" y="3244334"/>
            <a:ext cx="2977097" cy="1137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位来定义数据帧格式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位数据帧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1:  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位数据帧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770112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SPI</a:t>
            </a:r>
            <a:r>
              <a:rPr lang="zh-CN" altLang="en-US" sz="3600" dirty="0"/>
              <a:t>工作模式</a:t>
            </a:r>
            <a:r>
              <a:rPr lang="en-US" altLang="zh-CN" sz="3600" dirty="0"/>
              <a:t>--</a:t>
            </a:r>
            <a:r>
              <a:rPr lang="zh-CN" altLang="en-US" sz="3600" dirty="0"/>
              <a:t>主机模式和从机模式</a:t>
            </a:r>
          </a:p>
        </p:txBody>
      </p:sp>
      <p:pic>
        <p:nvPicPr>
          <p:cNvPr id="6" name="图片 5" descr="img5-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69" y="1417738"/>
            <a:ext cx="6755765" cy="16643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5721" y="3213997"/>
            <a:ext cx="4189730" cy="3061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2000" dirty="0">
                <a:latin typeface="微软雅黑" charset="0"/>
                <a:ea typeface="微软雅黑" charset="0"/>
              </a:rPr>
              <a:t>在主机模式下</a:t>
            </a:r>
          </a:p>
          <a:p>
            <a:pPr>
              <a:lnSpc>
                <a:spcPct val="140000"/>
              </a:lnSpc>
              <a:buClr>
                <a:srgbClr val="C00000"/>
              </a:buClr>
            </a:pP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    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sym typeface="Symbol" panose="05050102010706020507" pitchFamily="18" charset="2"/>
              </a:rPr>
              <a:t>●</a:t>
            </a:r>
            <a:r>
              <a:rPr lang="zh-CN" altLang="en-US" sz="2000" dirty="0">
                <a:latin typeface="微软雅黑" charset="0"/>
                <a:ea typeface="微软雅黑" charset="0"/>
                <a:sym typeface="Symbol" panose="05050102010706020507" pitchFamily="18" charset="2"/>
              </a:rPr>
              <a:t> 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主机使用一个</a:t>
            </a:r>
            <a:r>
              <a:rPr lang="en-US" altLang="zh-CN" sz="2000" dirty="0">
                <a:latin typeface="微软雅黑" charset="0"/>
                <a:ea typeface="微软雅黑" charset="0"/>
              </a:rPr>
              <a:t>IO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引脚选择从机</a:t>
            </a:r>
          </a:p>
          <a:p>
            <a:pPr>
              <a:lnSpc>
                <a:spcPct val="140000"/>
              </a:lnSpc>
            </a:pPr>
            <a:r>
              <a:rPr lang="zh-CN" altLang="en-US" sz="2000" dirty="0">
                <a:latin typeface="微软雅黑" charset="0"/>
                <a:ea typeface="微软雅黑" charset="0"/>
              </a:rPr>
              <a:t>   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sym typeface="Symbol" panose="05050102010706020507" pitchFamily="18" charset="2"/>
              </a:rPr>
              <a:t>●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时钟（</a:t>
            </a:r>
            <a:r>
              <a:rPr lang="en-US" altLang="zh-CN" sz="2000" dirty="0">
                <a:latin typeface="微软雅黑" charset="0"/>
                <a:ea typeface="微软雅黑" charset="0"/>
              </a:rPr>
              <a:t>SCK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）信号由主机产生</a:t>
            </a:r>
            <a:endParaRPr lang="en-US" altLang="zh-CN" sz="2000" dirty="0">
              <a:latin typeface="微软雅黑" charset="0"/>
              <a:ea typeface="微软雅黑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charset="0"/>
                <a:ea typeface="微软雅黑" charset="0"/>
                <a:sym typeface="Symbol" panose="05050102010706020507" pitchFamily="18" charset="2"/>
              </a:rPr>
              <a:t>    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sym typeface="Symbol" panose="05050102010706020507" pitchFamily="18" charset="2"/>
              </a:rPr>
              <a:t>●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传输的起始由主机发送数据来启动</a:t>
            </a:r>
          </a:p>
          <a:p>
            <a:pPr>
              <a:lnSpc>
                <a:spcPct val="140000"/>
              </a:lnSpc>
            </a:pPr>
            <a:r>
              <a:rPr lang="zh-CN" altLang="en-US" sz="2000" dirty="0">
                <a:latin typeface="微软雅黑" charset="0"/>
                <a:ea typeface="微软雅黑" charset="0"/>
              </a:rPr>
              <a:t>   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sym typeface="Symbol" panose="05050102010706020507" pitchFamily="18" charset="2"/>
              </a:rPr>
              <a:t>● 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通过</a:t>
            </a:r>
            <a:r>
              <a:rPr lang="en-US" altLang="zh-CN" sz="2000" dirty="0">
                <a:latin typeface="微软雅黑" charset="0"/>
                <a:ea typeface="微软雅黑" charset="0"/>
              </a:rPr>
              <a:t>MOSI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引脚发送数据</a:t>
            </a:r>
          </a:p>
          <a:p>
            <a:pPr>
              <a:lnSpc>
                <a:spcPct val="140000"/>
              </a:lnSpc>
            </a:pPr>
            <a:r>
              <a:rPr lang="zh-CN" altLang="en-US" sz="2000" dirty="0">
                <a:latin typeface="微软雅黑" charset="0"/>
                <a:ea typeface="微软雅黑" charset="0"/>
              </a:rPr>
              <a:t>  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 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sym typeface="Symbol" panose="05050102010706020507" pitchFamily="18" charset="2"/>
              </a:rPr>
              <a:t>● 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 通过</a:t>
            </a:r>
            <a:r>
              <a:rPr lang="en-US" altLang="zh-CN" sz="2000" dirty="0">
                <a:latin typeface="微软雅黑" charset="0"/>
                <a:ea typeface="微软雅黑" charset="0"/>
              </a:rPr>
              <a:t>MISO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引脚接收数据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599686" y="3361940"/>
            <a:ext cx="4363720" cy="220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2000" dirty="0">
                <a:latin typeface="微软雅黑" charset="0"/>
                <a:ea typeface="微软雅黑" charset="0"/>
              </a:rPr>
              <a:t>在从机模式下</a:t>
            </a:r>
          </a:p>
          <a:p>
            <a:pPr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zh-CN" altLang="en-US" sz="2000" dirty="0">
                <a:latin typeface="微软雅黑" charset="0"/>
                <a:ea typeface="微软雅黑" charset="0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sym typeface="Symbol" panose="05050102010706020507" pitchFamily="18" charset="2"/>
              </a:rPr>
              <a:t>● 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数据传输在</a:t>
            </a:r>
            <a:r>
              <a:rPr lang="en-US" altLang="zh-CN" sz="2000" dirty="0">
                <a:latin typeface="微软雅黑" charset="0"/>
                <a:ea typeface="微软雅黑" charset="0"/>
              </a:rPr>
              <a:t>SSEL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被主机拉低后开始</a:t>
            </a:r>
          </a:p>
          <a:p>
            <a:pPr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zh-CN" altLang="en-US" sz="2000" dirty="0">
                <a:latin typeface="微软雅黑" charset="0"/>
                <a:ea typeface="微软雅黑" charset="0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sym typeface="Symbol" panose="05050102010706020507" pitchFamily="18" charset="2"/>
              </a:rPr>
              <a:t>● 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接收主机输出的时钟信号</a:t>
            </a:r>
          </a:p>
          <a:p>
            <a:pPr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zh-CN" altLang="en-US" sz="2000" dirty="0">
                <a:latin typeface="微软雅黑" charset="0"/>
                <a:ea typeface="微软雅黑" charset="0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sym typeface="Symbol" panose="05050102010706020507" pitchFamily="18" charset="2"/>
              </a:rPr>
              <a:t>● 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通过</a:t>
            </a:r>
            <a:r>
              <a:rPr lang="en-US" altLang="zh-CN" sz="2000" dirty="0">
                <a:latin typeface="微软雅黑" charset="0"/>
                <a:ea typeface="微软雅黑" charset="0"/>
              </a:rPr>
              <a:t>MOSI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引脚接收数据</a:t>
            </a:r>
          </a:p>
          <a:p>
            <a:pPr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zh-CN" altLang="en-US" sz="2000" dirty="0">
                <a:latin typeface="微软雅黑" charset="0"/>
                <a:ea typeface="微软雅黑" charset="0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sym typeface="Symbol" panose="05050102010706020507" pitchFamily="18" charset="2"/>
              </a:rPr>
              <a:t>● 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通过</a:t>
            </a:r>
            <a:r>
              <a:rPr lang="en-US" altLang="zh-CN" sz="2000" dirty="0">
                <a:latin typeface="微软雅黑" charset="0"/>
                <a:ea typeface="微软雅黑" charset="0"/>
              </a:rPr>
              <a:t>MISO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引脚发送数据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F27777-3B15-43B8-9AAC-1F9970B6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891B6-707E-4E70-B664-61CA03B965E4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900673-2279-40F8-8D81-7BF37C4A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518B0E6-A1D2-46F6-B88D-863E0B4E9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66</a:t>
            </a:fld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65F4C18-5E2D-4955-8CA1-2E48BB949295}"/>
              </a:ext>
            </a:extLst>
          </p:cNvPr>
          <p:cNvCxnSpPr/>
          <p:nvPr/>
        </p:nvCxnSpPr>
        <p:spPr>
          <a:xfrm>
            <a:off x="4405452" y="3202386"/>
            <a:ext cx="0" cy="3070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 </a:t>
            </a:r>
            <a:r>
              <a:rPr lang="en-US" altLang="zh-CN" sz="3600" dirty="0"/>
              <a:t>SPI</a:t>
            </a:r>
            <a:r>
              <a:rPr lang="zh-CN" altLang="en-US" sz="3600" dirty="0"/>
              <a:t>的从模式配置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265555"/>
            <a:ext cx="8672195" cy="527240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配置</a:t>
            </a:r>
            <a:r>
              <a:rPr lang="en-US" altLang="zh-CN" sz="2800" dirty="0"/>
              <a:t>SPI</a:t>
            </a:r>
            <a:r>
              <a:rPr lang="zh-CN" altLang="en-US" sz="2800" dirty="0"/>
              <a:t>为从模式的过程（</a:t>
            </a:r>
            <a:r>
              <a:rPr lang="en-US" altLang="zh-CN" sz="2800" dirty="0"/>
              <a:t>SCK</a:t>
            </a:r>
            <a:r>
              <a:rPr lang="zh-CN" altLang="en-US" sz="2800" dirty="0"/>
              <a:t>引脚用于接收主机的串行时钟）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/>
              <a:t>    （</a:t>
            </a:r>
            <a:r>
              <a:rPr lang="en-US" altLang="zh-CN" sz="2400" dirty="0"/>
              <a:t>1</a:t>
            </a:r>
            <a:r>
              <a:rPr lang="zh-CN" altLang="en-US" sz="2400" dirty="0"/>
              <a:t>）设置</a:t>
            </a:r>
            <a:r>
              <a:rPr lang="en-US" altLang="zh-CN" sz="2400" dirty="0"/>
              <a:t>DEF</a:t>
            </a:r>
            <a:r>
              <a:rPr lang="zh-CN" altLang="en-US" sz="2400" dirty="0"/>
              <a:t>位来定义数据帧格式（</a:t>
            </a:r>
            <a:r>
              <a:rPr lang="en-US" altLang="zh-CN" sz="2400" dirty="0"/>
              <a:t>8</a:t>
            </a:r>
            <a:r>
              <a:rPr lang="zh-CN" altLang="en-US" sz="2400" dirty="0"/>
              <a:t>位或</a:t>
            </a:r>
            <a:r>
              <a:rPr lang="en-US" altLang="zh-CN" sz="2400" dirty="0"/>
              <a:t>16</a:t>
            </a:r>
            <a:r>
              <a:rPr lang="zh-CN" altLang="en-US" sz="2400" dirty="0"/>
              <a:t>位）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/>
              <a:t>    （</a:t>
            </a:r>
            <a:r>
              <a:rPr lang="en-US" altLang="zh-CN" sz="2400" dirty="0"/>
              <a:t>2</a:t>
            </a:r>
            <a:r>
              <a:rPr lang="zh-CN" altLang="en-US" sz="2400" dirty="0"/>
              <a:t>）设置</a:t>
            </a:r>
            <a:r>
              <a:rPr lang="en-US" altLang="zh-CN" sz="2400" dirty="0"/>
              <a:t>CPOL</a:t>
            </a:r>
            <a:r>
              <a:rPr lang="zh-CN" altLang="en-US" sz="2400" dirty="0"/>
              <a:t>位和</a:t>
            </a:r>
            <a:r>
              <a:rPr lang="en-US" altLang="zh-CN" sz="2400" dirty="0"/>
              <a:t>CPHA</a:t>
            </a:r>
            <a:r>
              <a:rPr lang="zh-CN" altLang="en-US" sz="2400" dirty="0"/>
              <a:t>位来定义数据传输和串行时钟之间的相位关系，保持主机和从机</a:t>
            </a:r>
            <a:r>
              <a:rPr lang="en-US" altLang="zh-CN" sz="2400" dirty="0"/>
              <a:t>CPOL</a:t>
            </a:r>
            <a:r>
              <a:rPr lang="zh-CN" altLang="en-US" sz="2400" dirty="0"/>
              <a:t>位</a:t>
            </a:r>
            <a:r>
              <a:rPr lang="zh-CN" altLang="en-US" sz="2400" dirty="0">
                <a:sym typeface="+mn-ea"/>
              </a:rPr>
              <a:t>和</a:t>
            </a:r>
            <a:r>
              <a:rPr lang="en-US" altLang="zh-CN" sz="2400" dirty="0">
                <a:sym typeface="+mn-ea"/>
              </a:rPr>
              <a:t>CPHA</a:t>
            </a:r>
            <a:r>
              <a:rPr lang="zh-CN" altLang="en-US" sz="2400" dirty="0">
                <a:sym typeface="+mn-ea"/>
              </a:rPr>
              <a:t>位的一致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   （</a:t>
            </a:r>
            <a:r>
              <a:rPr lang="en-US" altLang="zh-CN" sz="2400" dirty="0">
                <a:sym typeface="+mn-ea"/>
              </a:rPr>
              <a:t>3</a:t>
            </a:r>
            <a:r>
              <a:rPr lang="zh-CN" altLang="en-US" sz="2400" dirty="0">
                <a:sym typeface="+mn-ea"/>
              </a:rPr>
              <a:t>）保持主机和从机帧格式的一致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   （</a:t>
            </a:r>
            <a:r>
              <a:rPr lang="en-US" altLang="zh-CN" sz="2400" dirty="0">
                <a:sym typeface="+mn-ea"/>
              </a:rPr>
              <a:t>4</a:t>
            </a:r>
            <a:r>
              <a:rPr lang="zh-CN" altLang="en-US" sz="2400" dirty="0">
                <a:sym typeface="+mn-ea"/>
              </a:rPr>
              <a:t>）在通信的过程中，必须保证</a:t>
            </a:r>
            <a:r>
              <a:rPr lang="en-US" altLang="zh-CN" sz="2400" dirty="0">
                <a:sym typeface="+mn-ea"/>
              </a:rPr>
              <a:t>CS</a:t>
            </a:r>
            <a:r>
              <a:rPr lang="zh-CN" altLang="en-US" sz="2400" dirty="0">
                <a:sym typeface="+mn-ea"/>
              </a:rPr>
              <a:t>片选信号处于低电平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   （</a:t>
            </a:r>
            <a:r>
              <a:rPr lang="en-US" altLang="zh-CN" sz="2400" dirty="0">
                <a:sym typeface="+mn-ea"/>
              </a:rPr>
              <a:t>5</a:t>
            </a:r>
            <a:r>
              <a:rPr lang="zh-CN" altLang="en-US" sz="2400" dirty="0">
                <a:sym typeface="+mn-ea"/>
              </a:rPr>
              <a:t>）清除</a:t>
            </a:r>
            <a:r>
              <a:rPr lang="en-US" altLang="zh-CN" sz="2400" dirty="0">
                <a:sym typeface="+mn-ea"/>
              </a:rPr>
              <a:t>MSTR</a:t>
            </a:r>
            <a:r>
              <a:rPr lang="zh-CN" altLang="en-US" sz="2400" dirty="0">
                <a:sym typeface="+mn-ea"/>
              </a:rPr>
              <a:t>位，设置</a:t>
            </a:r>
            <a:r>
              <a:rPr lang="en-US" altLang="zh-CN" sz="2400" dirty="0">
                <a:sym typeface="+mn-ea"/>
              </a:rPr>
              <a:t>SPE</a:t>
            </a:r>
            <a:r>
              <a:rPr lang="zh-CN" altLang="en-US" sz="2400" dirty="0">
                <a:sym typeface="+mn-ea"/>
              </a:rPr>
              <a:t>位使相应引脚处于</a:t>
            </a:r>
            <a:r>
              <a:rPr lang="en-US" altLang="zh-CN" sz="2400" dirty="0">
                <a:sym typeface="+mn-ea"/>
              </a:rPr>
              <a:t>SPI</a:t>
            </a:r>
            <a:r>
              <a:rPr lang="zh-CN" altLang="en-US" sz="2400" dirty="0">
                <a:sym typeface="+mn-ea"/>
              </a:rPr>
              <a:t>工作模式</a:t>
            </a:r>
            <a:endParaRPr lang="zh-CN" altLang="en-US" sz="2400" dirty="0"/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000" dirty="0"/>
              <a:t>          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endParaRPr lang="en-US" altLang="zh-CN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9CE14F-892A-4482-B8F3-07223A8C2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AB99-90DF-4DEF-85F4-2C3954458CD8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022450-0B29-4FAA-9885-409B0E3D1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A9D920-D3E4-4B37-9ABD-A61B591F4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71852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 </a:t>
            </a:r>
            <a:r>
              <a:rPr lang="en-US" altLang="zh-CN" sz="3600" dirty="0"/>
              <a:t>SPI</a:t>
            </a:r>
            <a:r>
              <a:rPr lang="zh-CN" altLang="en-US" sz="3600" dirty="0"/>
              <a:t>的从模式传输</a:t>
            </a:r>
            <a:r>
              <a:rPr lang="en-US" altLang="zh-CN" sz="3600" dirty="0"/>
              <a:t>-</a:t>
            </a:r>
            <a:r>
              <a:rPr lang="zh-CN" altLang="en-US" sz="3600" dirty="0"/>
              <a:t>数据发送过程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202055"/>
            <a:ext cx="8672195" cy="5272405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数据字被并行写入发送缓冲区</a:t>
            </a:r>
            <a:endParaRPr lang="en-US" altLang="zh-CN" sz="2400" dirty="0"/>
          </a:p>
          <a:p>
            <a:r>
              <a:rPr lang="zh-CN" altLang="en-US" sz="2400" dirty="0"/>
              <a:t>当从设备收到时钟信号并且在</a:t>
            </a:r>
            <a:r>
              <a:rPr lang="en-US" altLang="zh-CN" sz="2400" dirty="0"/>
              <a:t>MISO</a:t>
            </a:r>
            <a:r>
              <a:rPr lang="zh-CN" altLang="en-US" sz="2400" dirty="0"/>
              <a:t>引脚上出现第一个数据位时，发送过程开始</a:t>
            </a:r>
            <a:endParaRPr lang="en-US" altLang="zh-CN" sz="2400" dirty="0"/>
          </a:p>
          <a:p>
            <a:r>
              <a:rPr lang="zh-CN" altLang="en-US" sz="2400" dirty="0"/>
              <a:t>剩下的数据位被写入移位寄存器；当发送缓冲区中的数据字写入移位寄存器时，</a:t>
            </a:r>
            <a:r>
              <a:rPr lang="en-US" altLang="zh-CN" sz="2400" dirty="0"/>
              <a:t>SPI_SP</a:t>
            </a:r>
            <a:r>
              <a:rPr lang="zh-CN" altLang="en-US" sz="2400" dirty="0"/>
              <a:t>寄存器的</a:t>
            </a:r>
            <a:r>
              <a:rPr lang="en-US" altLang="zh-CN" sz="2400" dirty="0"/>
              <a:t>TXE</a:t>
            </a:r>
            <a:r>
              <a:rPr lang="zh-CN" altLang="en-US" sz="2400" dirty="0"/>
              <a:t>位被置位</a:t>
            </a:r>
            <a:endParaRPr lang="en-US" altLang="zh-CN" sz="2400" dirty="0"/>
          </a:p>
          <a:p>
            <a:r>
              <a:rPr lang="zh-CN" altLang="en-US" sz="2400" dirty="0"/>
              <a:t>如果设置了</a:t>
            </a:r>
            <a:r>
              <a:rPr lang="en-US" altLang="zh-CN" sz="2400" dirty="0">
                <a:sym typeface="+mn-ea"/>
              </a:rPr>
              <a:t>SPI_CR2</a:t>
            </a:r>
            <a:r>
              <a:rPr lang="zh-CN" altLang="en-US" sz="2400" dirty="0">
                <a:sym typeface="+mn-ea"/>
              </a:rPr>
              <a:t>寄存器中的</a:t>
            </a:r>
            <a:r>
              <a:rPr lang="en-US" altLang="zh-CN" sz="2400" dirty="0">
                <a:sym typeface="+mn-ea"/>
              </a:rPr>
              <a:t>TXEIE</a:t>
            </a:r>
            <a:r>
              <a:rPr lang="zh-CN" altLang="en-US" sz="2400" dirty="0">
                <a:sym typeface="+mn-ea"/>
              </a:rPr>
              <a:t>位，将触发中断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endParaRPr lang="en-US" altLang="zh-CN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FCC852-CBF7-4E03-8374-EB2619F6F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415E-398D-4ABD-A978-6DDD310BAAA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6B3039-F4E5-4284-97DB-B7C445F1C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B347AB-EB17-4B14-80CF-761E8399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718526"/>
          </a:xfrm>
        </p:spPr>
        <p:txBody>
          <a:bodyPr/>
          <a:lstStyle/>
          <a:p>
            <a:r>
              <a:rPr lang="en-US" altLang="zh-CN" sz="4000" dirty="0"/>
              <a:t> </a:t>
            </a:r>
            <a:r>
              <a:rPr lang="en-US" altLang="zh-CN" sz="3600" dirty="0"/>
              <a:t>SPI</a:t>
            </a:r>
            <a:r>
              <a:rPr lang="zh-CN" altLang="en-US" sz="3600" dirty="0"/>
              <a:t>的从模式传输</a:t>
            </a:r>
            <a:r>
              <a:rPr lang="en-US" altLang="zh-CN" sz="3600" dirty="0"/>
              <a:t>-</a:t>
            </a:r>
            <a:r>
              <a:rPr lang="zh-CN" altLang="en-US" sz="3600" dirty="0"/>
              <a:t>数据接收过程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202055"/>
            <a:ext cx="8672195" cy="527240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当数据接收完成时，移位寄存器中的数据传输到接收缓冲区中</a:t>
            </a:r>
            <a:endParaRPr lang="en-US" altLang="zh-CN" sz="2800" dirty="0">
              <a:sym typeface="+mn-ea"/>
            </a:endParaRPr>
          </a:p>
          <a:p>
            <a:pPr lvl="1"/>
            <a:r>
              <a:rPr lang="zh-CN" altLang="en-US" sz="2400" dirty="0"/>
              <a:t>在最后一个采样时钟边沿后，</a:t>
            </a:r>
            <a:r>
              <a:rPr lang="en-US" altLang="zh-CN" sz="2400" dirty="0"/>
              <a:t>RXNE</a:t>
            </a:r>
            <a:r>
              <a:rPr lang="zh-CN" altLang="en-US" sz="2400" dirty="0"/>
              <a:t>位被置位，移位寄存器中的数据字被拷贝到接收缓冲区。</a:t>
            </a:r>
            <a:endParaRPr lang="en-US" altLang="zh-CN" sz="2400" dirty="0"/>
          </a:p>
          <a:p>
            <a:pPr lvl="1"/>
            <a:r>
              <a:rPr lang="zh-CN" altLang="en-US" sz="2400" dirty="0"/>
              <a:t>当读</a:t>
            </a:r>
            <a:r>
              <a:rPr lang="en-US" altLang="zh-CN" sz="2400" dirty="0">
                <a:sym typeface="+mn-ea"/>
              </a:rPr>
              <a:t>SPI_DR</a:t>
            </a:r>
            <a:r>
              <a:rPr lang="zh-CN" altLang="en-US" sz="2400" dirty="0">
                <a:sym typeface="+mn-ea"/>
              </a:rPr>
              <a:t>寄存器时，</a:t>
            </a:r>
            <a:r>
              <a:rPr lang="en-US" altLang="zh-CN" sz="2400" dirty="0">
                <a:sym typeface="+mn-ea"/>
              </a:rPr>
              <a:t>SPI</a:t>
            </a:r>
            <a:r>
              <a:rPr lang="zh-CN" altLang="en-US" sz="2400" dirty="0">
                <a:sym typeface="+mn-ea"/>
              </a:rPr>
              <a:t>设备返回接收缓冲区接收到的数据字</a:t>
            </a:r>
            <a:endParaRPr lang="en-US" altLang="zh-CN" sz="2400" dirty="0">
              <a:sym typeface="+mn-ea"/>
            </a:endParaRPr>
          </a:p>
          <a:p>
            <a:pPr lvl="1"/>
            <a:r>
              <a:rPr lang="zh-CN" altLang="en-US" sz="2400" dirty="0"/>
              <a:t>如果设置了</a:t>
            </a:r>
            <a:r>
              <a:rPr lang="en-US" altLang="zh-CN" sz="2400" dirty="0">
                <a:sym typeface="+mn-ea"/>
              </a:rPr>
              <a:t>SPI_CR2</a:t>
            </a:r>
            <a:r>
              <a:rPr lang="zh-CN" altLang="en-US" sz="2400" dirty="0">
                <a:sym typeface="+mn-ea"/>
              </a:rPr>
              <a:t>寄存器中的</a:t>
            </a:r>
            <a:r>
              <a:rPr lang="en-US" altLang="zh-CN" sz="2400" dirty="0">
                <a:sym typeface="+mn-ea"/>
              </a:rPr>
              <a:t>RXNEIE</a:t>
            </a:r>
            <a:r>
              <a:rPr lang="zh-CN" altLang="en-US" sz="2400" dirty="0">
                <a:sym typeface="+mn-ea"/>
              </a:rPr>
              <a:t>位，将触发中断</a:t>
            </a:r>
            <a:endParaRPr lang="zh-CN" altLang="en-US" sz="2400" dirty="0"/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endParaRPr lang="en-US" altLang="zh-CN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FCC852-CBF7-4E03-8374-EB2619F6F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415E-398D-4ABD-A978-6DDD310BAAA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6B3039-F4E5-4284-97DB-B7C445F1C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B347AB-EB17-4B14-80CF-761E8399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152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3E6F1A4D-FC8A-4559-8FC2-3BDA886BD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设备的分类</a:t>
            </a:r>
          </a:p>
        </p:txBody>
      </p:sp>
      <p:sp>
        <p:nvSpPr>
          <p:cNvPr id="6147" name="内容占位符 2">
            <a:extLst>
              <a:ext uri="{FF2B5EF4-FFF2-40B4-BE49-F238E27FC236}">
                <a16:creationId xmlns:a16="http://schemas.microsoft.com/office/drawing/2014/main" id="{33DF6EC0-2267-4C85-9F64-2A216FA04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ct val="20000"/>
              </a:spcAft>
            </a:pPr>
            <a:r>
              <a:rPr lang="zh-CN" altLang="en-US" sz="2800" dirty="0"/>
              <a:t>计算机所管理的</a:t>
            </a:r>
            <a:r>
              <a:rPr lang="en-US" altLang="zh-CN" sz="2800" dirty="0"/>
              <a:t>I/O</a:t>
            </a:r>
            <a:r>
              <a:rPr lang="zh-CN" altLang="en-US" sz="2800" dirty="0"/>
              <a:t>设备</a:t>
            </a:r>
            <a:r>
              <a:rPr lang="zh-CN" altLang="en-US" sz="2800" dirty="0">
                <a:solidFill>
                  <a:srgbClr val="0070C0"/>
                </a:solidFill>
              </a:rPr>
              <a:t>按输入输出</a:t>
            </a:r>
            <a:r>
              <a:rPr lang="zh-CN" altLang="en-US" sz="2800" dirty="0"/>
              <a:t>对象的不同可以分为以下</a:t>
            </a:r>
            <a:r>
              <a:rPr lang="en-US" altLang="zh-CN" sz="2800" dirty="0"/>
              <a:t>3</a:t>
            </a:r>
            <a:r>
              <a:rPr lang="zh-CN" altLang="en-US" sz="2800" dirty="0"/>
              <a:t>类：</a:t>
            </a:r>
          </a:p>
          <a:p>
            <a:pPr lvl="1">
              <a:spcAft>
                <a:spcPct val="20000"/>
              </a:spcAft>
            </a:pPr>
            <a:r>
              <a:rPr lang="zh-CN" altLang="en-US" sz="2400" b="1" dirty="0">
                <a:solidFill>
                  <a:schemeClr val="hlink"/>
                </a:solidFill>
              </a:rPr>
              <a:t>用户可读写</a:t>
            </a:r>
            <a:r>
              <a:rPr lang="zh-CN" altLang="en-US" sz="2400" dirty="0"/>
              <a:t>设备，用于用户与计算机通信。如：显示器、键盘、鼠标、打印机等</a:t>
            </a:r>
          </a:p>
          <a:p>
            <a:pPr lvl="1">
              <a:spcAft>
                <a:spcPct val="20000"/>
              </a:spcAft>
            </a:pPr>
            <a:r>
              <a:rPr lang="zh-CN" altLang="en-US" sz="2400" b="1" dirty="0">
                <a:solidFill>
                  <a:schemeClr val="hlink"/>
                </a:solidFill>
              </a:rPr>
              <a:t>机器可读写</a:t>
            </a:r>
            <a:r>
              <a:rPr lang="zh-CN" altLang="en-US" sz="2400" dirty="0"/>
              <a:t>设备，用于电子装置与计算机通信。如：硬盘、</a:t>
            </a:r>
            <a:r>
              <a:rPr lang="en-US" altLang="zh-CN" sz="2400" dirty="0"/>
              <a:t>U</a:t>
            </a:r>
            <a:r>
              <a:rPr lang="zh-CN" altLang="en-US" sz="2400" dirty="0"/>
              <a:t>盘、控制器</a:t>
            </a:r>
          </a:p>
          <a:p>
            <a:pPr lvl="1">
              <a:spcAft>
                <a:spcPct val="20000"/>
              </a:spcAft>
            </a:pPr>
            <a:r>
              <a:rPr lang="zh-CN" altLang="en-US" sz="2400" b="1" dirty="0">
                <a:solidFill>
                  <a:schemeClr val="hlink"/>
                </a:solidFill>
              </a:rPr>
              <a:t>通信</a:t>
            </a:r>
            <a:r>
              <a:rPr lang="zh-CN" altLang="en-US" sz="2400" dirty="0"/>
              <a:t>设备，用于与远程设备通信。如：</a:t>
            </a:r>
            <a:r>
              <a:rPr lang="en-US" altLang="zh-CN" sz="2400" dirty="0"/>
              <a:t>Modem</a:t>
            </a:r>
            <a:r>
              <a:rPr lang="zh-CN" altLang="en-US" sz="2400" dirty="0"/>
              <a:t>、</a:t>
            </a:r>
            <a:r>
              <a:rPr lang="en-US" altLang="zh-CN" sz="2400" dirty="0"/>
              <a:t>ISDN</a:t>
            </a:r>
            <a:r>
              <a:rPr lang="zh-CN" altLang="en-US" sz="2400" dirty="0"/>
              <a:t>终端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A4951FD-CB31-4773-9EFD-A411093F7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7F69-144B-48F8-8BB0-33F30BE193F4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41CA55-AC7C-4849-B05E-3CF0476E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8EF169-B0C0-463E-8A32-B2DF622B3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 SPI</a:t>
            </a:r>
            <a:r>
              <a:rPr lang="zh-CN" altLang="en-US" sz="4000" dirty="0"/>
              <a:t>的主模式配置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313815"/>
            <a:ext cx="8672195" cy="527240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配置</a:t>
            </a:r>
            <a:r>
              <a:rPr lang="en-US" altLang="zh-CN" sz="2800" dirty="0"/>
              <a:t>SPI</a:t>
            </a:r>
            <a:r>
              <a:rPr lang="zh-CN" altLang="en-US" sz="2800" dirty="0"/>
              <a:t>为主模式的过程（</a:t>
            </a:r>
            <a:r>
              <a:rPr lang="en-US" altLang="zh-CN" sz="2800" dirty="0"/>
              <a:t>SCK</a:t>
            </a:r>
            <a:r>
              <a:rPr lang="zh-CN" altLang="en-US" sz="2800" dirty="0"/>
              <a:t>引脚用于产生时钟信号）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/>
              <a:t>  （</a:t>
            </a:r>
            <a:r>
              <a:rPr lang="en-US" altLang="zh-CN" sz="2400" dirty="0"/>
              <a:t>1</a:t>
            </a:r>
            <a:r>
              <a:rPr lang="zh-CN" altLang="en-US" sz="2400" dirty="0"/>
              <a:t>）通过</a:t>
            </a:r>
            <a:r>
              <a:rPr lang="en-US" altLang="zh-CN" sz="2400" dirty="0"/>
              <a:t>SPI_CR1</a:t>
            </a:r>
            <a:r>
              <a:rPr lang="zh-CN" altLang="en-US" sz="2400" dirty="0"/>
              <a:t>寄存器的</a:t>
            </a:r>
            <a:r>
              <a:rPr lang="en-US" altLang="zh-CN" sz="2400" dirty="0"/>
              <a:t>BR[2:0]</a:t>
            </a:r>
            <a:r>
              <a:rPr lang="zh-CN" altLang="en-US" sz="2400" dirty="0"/>
              <a:t>位定义串行时钟波特率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/>
              <a:t>  （</a:t>
            </a:r>
            <a:r>
              <a:rPr lang="en-US" altLang="zh-CN" sz="2400" dirty="0"/>
              <a:t>2</a:t>
            </a:r>
            <a:r>
              <a:rPr lang="zh-CN" altLang="en-US" sz="2400" dirty="0"/>
              <a:t>）设置</a:t>
            </a:r>
            <a:r>
              <a:rPr lang="en-US" altLang="zh-CN" sz="2400" dirty="0"/>
              <a:t>CPOL</a:t>
            </a:r>
            <a:r>
              <a:rPr lang="zh-CN" altLang="en-US" sz="2400" dirty="0"/>
              <a:t>位和</a:t>
            </a:r>
            <a:r>
              <a:rPr lang="en-US" altLang="zh-CN" sz="2400" dirty="0"/>
              <a:t>CPHA</a:t>
            </a:r>
            <a:r>
              <a:rPr lang="zh-CN" altLang="en-US" sz="2400" dirty="0"/>
              <a:t>位来定义数据传输和串行时钟之间的相位关系</a:t>
            </a:r>
            <a:endParaRPr lang="zh-CN" altLang="en-US" sz="2400" dirty="0">
              <a:sym typeface="+mn-ea"/>
            </a:endParaRP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  （</a:t>
            </a:r>
            <a:r>
              <a:rPr lang="en-US" altLang="zh-CN" sz="2400" dirty="0">
                <a:sym typeface="+mn-ea"/>
              </a:rPr>
              <a:t>3</a:t>
            </a:r>
            <a:r>
              <a:rPr lang="zh-CN" altLang="en-US" sz="2400" dirty="0">
                <a:sym typeface="+mn-ea"/>
              </a:rPr>
              <a:t>）设置</a:t>
            </a:r>
            <a:r>
              <a:rPr lang="en-US" altLang="zh-CN" sz="2400" dirty="0">
                <a:sym typeface="+mn-ea"/>
              </a:rPr>
              <a:t>DEF</a:t>
            </a:r>
            <a:r>
              <a:rPr lang="zh-CN" altLang="en-US" sz="2400" dirty="0">
                <a:sym typeface="+mn-ea"/>
              </a:rPr>
              <a:t>位来定义数据帧格式（</a:t>
            </a:r>
            <a:r>
              <a:rPr lang="en-US" altLang="zh-CN" sz="2400" dirty="0">
                <a:sym typeface="+mn-ea"/>
              </a:rPr>
              <a:t>8</a:t>
            </a:r>
            <a:r>
              <a:rPr lang="zh-CN" altLang="en-US" sz="2400" dirty="0">
                <a:sym typeface="+mn-ea"/>
              </a:rPr>
              <a:t>位或</a:t>
            </a:r>
            <a:r>
              <a:rPr lang="en-US" altLang="zh-CN" sz="2400" dirty="0">
                <a:sym typeface="+mn-ea"/>
              </a:rPr>
              <a:t>16</a:t>
            </a:r>
            <a:r>
              <a:rPr lang="zh-CN" altLang="en-US" sz="2400" dirty="0">
                <a:sym typeface="+mn-ea"/>
              </a:rPr>
              <a:t>位）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  （</a:t>
            </a:r>
            <a:r>
              <a:rPr lang="en-US" altLang="zh-CN" sz="2400" dirty="0">
                <a:sym typeface="+mn-ea"/>
              </a:rPr>
              <a:t>4</a:t>
            </a:r>
            <a:r>
              <a:rPr lang="zh-CN" altLang="en-US" sz="2400" dirty="0">
                <a:sym typeface="+mn-ea"/>
              </a:rPr>
              <a:t>）设置</a:t>
            </a:r>
            <a:r>
              <a:rPr lang="en-US" altLang="zh-CN" sz="2400" dirty="0">
                <a:sym typeface="+mn-ea"/>
              </a:rPr>
              <a:t>SPI_CR1</a:t>
            </a:r>
            <a:r>
              <a:rPr lang="zh-CN" altLang="en-US" sz="2400" dirty="0">
                <a:sym typeface="+mn-ea"/>
              </a:rPr>
              <a:t>寄存器的</a:t>
            </a:r>
            <a:r>
              <a:rPr lang="en-US" altLang="zh-CN" sz="2400" dirty="0">
                <a:sym typeface="+mn-ea"/>
              </a:rPr>
              <a:t>LSBFIRST</a:t>
            </a:r>
            <a:r>
              <a:rPr lang="zh-CN" altLang="en-US" sz="2400" dirty="0">
                <a:sym typeface="+mn-ea"/>
              </a:rPr>
              <a:t>位来定义帧格式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  （</a:t>
            </a:r>
            <a:r>
              <a:rPr lang="en-US" altLang="zh-CN" sz="2400" dirty="0">
                <a:sym typeface="+mn-ea"/>
              </a:rPr>
              <a:t>5</a:t>
            </a:r>
            <a:r>
              <a:rPr lang="zh-CN" altLang="en-US" sz="2400" dirty="0">
                <a:sym typeface="+mn-ea"/>
              </a:rPr>
              <a:t>）在通信的过程中，必须保证</a:t>
            </a:r>
            <a:r>
              <a:rPr lang="en-US" altLang="zh-CN" sz="2400" dirty="0">
                <a:sym typeface="+mn-ea"/>
              </a:rPr>
              <a:t>CS</a:t>
            </a:r>
            <a:r>
              <a:rPr lang="zh-CN" altLang="en-US" sz="2400" dirty="0">
                <a:sym typeface="+mn-ea"/>
              </a:rPr>
              <a:t>片选信号处于高电平</a:t>
            </a:r>
            <a:endParaRPr lang="zh-CN" altLang="en-US" sz="2400" dirty="0"/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endParaRPr lang="en-US" altLang="zh-CN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119B17-6639-4441-8105-7CB63E72A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E8D2-AE5F-464B-A315-9A8D9F8BA77A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F66BD3-A6C4-4321-AFF7-90E49B8EE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1CBFD7-D6C9-43E1-97D0-88B5494B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879" y="220090"/>
            <a:ext cx="8672242" cy="742644"/>
          </a:xfrm>
        </p:spPr>
        <p:txBody>
          <a:bodyPr/>
          <a:lstStyle/>
          <a:p>
            <a:r>
              <a:rPr lang="en-US" altLang="zh-CN" sz="4000" dirty="0"/>
              <a:t> </a:t>
            </a:r>
            <a:r>
              <a:rPr lang="en-US" altLang="zh-CN" sz="3600" dirty="0"/>
              <a:t>SPI</a:t>
            </a:r>
            <a:r>
              <a:rPr lang="zh-CN" altLang="en-US" sz="3600" dirty="0"/>
              <a:t>的主模式传输</a:t>
            </a:r>
            <a:r>
              <a:rPr lang="en-US" altLang="zh-CN" sz="3600" dirty="0"/>
              <a:t>-</a:t>
            </a:r>
            <a:r>
              <a:rPr lang="zh-CN" altLang="en-US" sz="3600" dirty="0"/>
              <a:t>数据发送过程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211" y="962734"/>
            <a:ext cx="8672195" cy="5612765"/>
          </a:xfrm>
        </p:spPr>
        <p:txBody>
          <a:bodyPr>
            <a:normAutofit fontScale="95000"/>
          </a:bodyPr>
          <a:lstStyle/>
          <a:p>
            <a:pPr marL="0" lvl="1" indent="0"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400" dirty="0"/>
              <a:t>当写入数据到发送缓冲区时，发送过程开始</a:t>
            </a:r>
            <a:endParaRPr lang="en-US" altLang="zh-CN" sz="2400" dirty="0"/>
          </a:p>
          <a:p>
            <a:pPr marL="0" lvl="1" indent="0"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400" dirty="0"/>
              <a:t>当发送第一个数据位时，数据被并行写入移位寄存器，然后串行地移出到</a:t>
            </a:r>
            <a:r>
              <a:rPr lang="en-US" altLang="zh-CN" sz="2400" dirty="0"/>
              <a:t>MOSI</a:t>
            </a:r>
            <a:r>
              <a:rPr lang="zh-CN" altLang="en-US" sz="2400" dirty="0"/>
              <a:t>引脚。当数据字从发送缓冲区写入移位寄存器时，</a:t>
            </a:r>
            <a:r>
              <a:rPr lang="en-US" altLang="zh-CN" sz="2400" dirty="0"/>
              <a:t>SPI_SP</a:t>
            </a:r>
            <a:r>
              <a:rPr lang="zh-CN" altLang="en-US" sz="2400" dirty="0"/>
              <a:t>寄存器的</a:t>
            </a:r>
            <a:r>
              <a:rPr lang="en-US" altLang="zh-CN" sz="2400" dirty="0"/>
              <a:t>TXE</a:t>
            </a:r>
            <a:r>
              <a:rPr lang="zh-CN" altLang="en-US" sz="2400" dirty="0"/>
              <a:t>位被置位</a:t>
            </a:r>
            <a:endParaRPr lang="en-US" altLang="zh-CN" sz="2400" dirty="0"/>
          </a:p>
          <a:p>
            <a:pPr marL="0" lvl="1" indent="0"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400" dirty="0"/>
              <a:t>数据字的高位在前还是低位在前传输，取决于</a:t>
            </a:r>
            <a:r>
              <a:rPr lang="en-US" altLang="zh-CN" sz="2400" dirty="0">
                <a:sym typeface="+mn-ea"/>
              </a:rPr>
              <a:t>SPI_SP</a:t>
            </a:r>
            <a:r>
              <a:rPr lang="zh-CN" altLang="en-US" sz="2400" dirty="0">
                <a:sym typeface="+mn-ea"/>
              </a:rPr>
              <a:t>寄存器的</a:t>
            </a:r>
            <a:r>
              <a:rPr lang="en-US" altLang="zh-CN" sz="2400" dirty="0">
                <a:sym typeface="+mn-ea"/>
              </a:rPr>
              <a:t>LSBFIRST</a:t>
            </a:r>
            <a:r>
              <a:rPr lang="zh-CN" altLang="en-US" sz="2400" dirty="0">
                <a:sym typeface="+mn-ea"/>
              </a:rPr>
              <a:t>位的配置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0" lvl="1" indent="0"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400" dirty="0"/>
              <a:t>如果设置了</a:t>
            </a:r>
            <a:r>
              <a:rPr lang="en-US" altLang="zh-CN" sz="2400" dirty="0">
                <a:sym typeface="+mn-ea"/>
              </a:rPr>
              <a:t>SPI_CR2</a:t>
            </a:r>
            <a:r>
              <a:rPr lang="zh-CN" altLang="en-US" sz="2400" dirty="0">
                <a:sym typeface="+mn-ea"/>
              </a:rPr>
              <a:t>寄存器中的</a:t>
            </a:r>
            <a:r>
              <a:rPr lang="en-US" altLang="zh-CN" sz="2400" dirty="0">
                <a:sym typeface="+mn-ea"/>
              </a:rPr>
              <a:t>TXEIE</a:t>
            </a:r>
            <a:r>
              <a:rPr lang="zh-CN" altLang="en-US" sz="2400" dirty="0">
                <a:sym typeface="+mn-ea"/>
              </a:rPr>
              <a:t>位，将触发中断</a:t>
            </a:r>
          </a:p>
          <a:p>
            <a:pPr marL="0" lvl="1" indent="0"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400" dirty="0"/>
              <a:t>一旦数据传输开始，如果下一个将要发送的数据字被写入了发送缓冲区，就可以维持持续的数据字传输。在写发送缓冲区之前，需确认</a:t>
            </a:r>
            <a:r>
              <a:rPr lang="en-US" altLang="zh-CN" sz="2400" dirty="0"/>
              <a:t>TXE</a:t>
            </a:r>
            <a:r>
              <a:rPr lang="zh-CN" altLang="en-US" sz="2400" dirty="0"/>
              <a:t>标志位是否被置位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090B0-AD30-4EF9-BC92-EFD5E1980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62FF3-E031-4454-AE00-AD6D9F857AF8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9E5166-A172-42A7-95CE-ED7B9513D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AE36BA-AC5A-421C-842F-18D32642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879" y="220090"/>
            <a:ext cx="8672242" cy="742644"/>
          </a:xfrm>
        </p:spPr>
        <p:txBody>
          <a:bodyPr/>
          <a:lstStyle/>
          <a:p>
            <a:r>
              <a:rPr lang="en-US" altLang="zh-CN" sz="4000" dirty="0"/>
              <a:t> </a:t>
            </a:r>
            <a:r>
              <a:rPr lang="en-US" altLang="zh-CN" sz="3600" dirty="0"/>
              <a:t>SPI</a:t>
            </a:r>
            <a:r>
              <a:rPr lang="zh-CN" altLang="en-US" sz="3600" dirty="0"/>
              <a:t>的主模式传输</a:t>
            </a:r>
            <a:r>
              <a:rPr lang="en-US" altLang="zh-CN" sz="3600" dirty="0"/>
              <a:t>-</a:t>
            </a:r>
            <a:r>
              <a:rPr lang="zh-CN" altLang="en-US" sz="3600" dirty="0"/>
              <a:t>数据接收过程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113790"/>
            <a:ext cx="8672195" cy="5612765"/>
          </a:xfrm>
        </p:spPr>
        <p:txBody>
          <a:bodyPr>
            <a:normAutofit fontScale="95000"/>
          </a:bodyPr>
          <a:lstStyle/>
          <a:p>
            <a:pPr marL="0" lvl="1" indent="0"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3000" dirty="0">
                <a:sym typeface="+mn-ea"/>
              </a:rPr>
              <a:t>当数据传输完成时，移位寄存器中的数据字被拷贝到接收缓冲区，并且</a:t>
            </a:r>
            <a:r>
              <a:rPr lang="en-US" altLang="zh-CN" sz="3000" dirty="0"/>
              <a:t>RXNE</a:t>
            </a:r>
            <a:r>
              <a:rPr lang="zh-CN" altLang="en-US" sz="3000" dirty="0"/>
              <a:t>标志位被置位</a:t>
            </a:r>
            <a:endParaRPr lang="en-US" altLang="zh-CN" sz="3000" dirty="0"/>
          </a:p>
          <a:p>
            <a:pPr marL="274320" lvl="2" indent="0"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600" dirty="0">
                <a:sym typeface="+mn-ea"/>
              </a:rPr>
              <a:t>在最后采样时钟边沿，</a:t>
            </a:r>
            <a:r>
              <a:rPr lang="en-US" altLang="zh-CN" sz="2600" dirty="0">
                <a:sym typeface="+mn-ea"/>
              </a:rPr>
              <a:t>RXNE</a:t>
            </a:r>
            <a:r>
              <a:rPr lang="zh-CN" altLang="en-US" sz="2600" dirty="0">
                <a:sym typeface="+mn-ea"/>
              </a:rPr>
              <a:t>位被置位，移位寄存器接收到的数据字被写入缓冲区。</a:t>
            </a:r>
            <a:endParaRPr lang="en-US" altLang="zh-CN" sz="2600" dirty="0">
              <a:sym typeface="+mn-ea"/>
            </a:endParaRPr>
          </a:p>
          <a:p>
            <a:pPr marL="274320" lvl="2" indent="0"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600" dirty="0">
                <a:sym typeface="+mn-ea"/>
              </a:rPr>
              <a:t>读</a:t>
            </a:r>
            <a:r>
              <a:rPr lang="en-US" altLang="zh-CN" sz="2600" dirty="0">
                <a:sym typeface="+mn-ea"/>
              </a:rPr>
              <a:t>SPI_DR</a:t>
            </a:r>
            <a:r>
              <a:rPr lang="zh-CN" altLang="en-US" sz="2600" dirty="0">
                <a:sym typeface="+mn-ea"/>
              </a:rPr>
              <a:t>寄存器时，</a:t>
            </a:r>
            <a:r>
              <a:rPr lang="en-US" altLang="zh-CN" sz="2600" dirty="0">
                <a:sym typeface="+mn-ea"/>
              </a:rPr>
              <a:t>SPI</a:t>
            </a:r>
            <a:r>
              <a:rPr lang="zh-CN" altLang="en-US" sz="2600" dirty="0">
                <a:sym typeface="+mn-ea"/>
              </a:rPr>
              <a:t>设备返回接收缓冲区接收到的数据字，</a:t>
            </a:r>
            <a:r>
              <a:rPr lang="en-US" altLang="zh-CN" sz="2600" dirty="0">
                <a:sym typeface="+mn-ea"/>
              </a:rPr>
              <a:t>RXNE</a:t>
            </a:r>
            <a:r>
              <a:rPr lang="zh-CN" altLang="en-US" sz="2600" dirty="0">
                <a:sym typeface="+mn-ea"/>
              </a:rPr>
              <a:t>位被清除</a:t>
            </a:r>
            <a:endParaRPr lang="zh-CN" altLang="en-US" sz="2600" dirty="0"/>
          </a:p>
          <a:p>
            <a:pPr marL="274320" lvl="2" indent="0"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600" dirty="0"/>
              <a:t>如果设置了</a:t>
            </a:r>
            <a:r>
              <a:rPr lang="en-US" altLang="zh-CN" sz="2600" dirty="0">
                <a:sym typeface="+mn-ea"/>
              </a:rPr>
              <a:t>SPI_CR2</a:t>
            </a:r>
            <a:r>
              <a:rPr lang="zh-CN" altLang="en-US" sz="2600" dirty="0">
                <a:sym typeface="+mn-ea"/>
              </a:rPr>
              <a:t>寄存器中的</a:t>
            </a:r>
            <a:r>
              <a:rPr lang="en-US" altLang="zh-CN" sz="2600" dirty="0">
                <a:sym typeface="+mn-ea"/>
              </a:rPr>
              <a:t>RXNEIE</a:t>
            </a:r>
            <a:r>
              <a:rPr lang="zh-CN" altLang="en-US" sz="2600" dirty="0">
                <a:sym typeface="+mn-ea"/>
              </a:rPr>
              <a:t>位，将触发中断</a:t>
            </a:r>
            <a:endParaRPr lang="en-US" altLang="zh-CN" sz="2600" dirty="0">
              <a:sym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090B0-AD30-4EF9-BC92-EFD5E1980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62FF3-E031-4454-AE00-AD6D9F857AF8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9E5166-A172-42A7-95CE-ED7B9513D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AE36BA-AC5A-421C-842F-18D32642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943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I</a:t>
            </a:r>
            <a:r>
              <a:rPr lang="en-US" altLang="zh-CN" sz="4000" baseline="30000" dirty="0"/>
              <a:t>2</a:t>
            </a:r>
            <a:r>
              <a:rPr lang="en-US" altLang="zh-CN" sz="4000" dirty="0"/>
              <a:t>C 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181100"/>
            <a:ext cx="8672195" cy="528447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</a:pPr>
            <a:r>
              <a:rPr lang="zh-CN" altLang="en-US" sz="2000" dirty="0"/>
              <a:t>串行通信总线：内部集成电路总线，</a:t>
            </a:r>
            <a:r>
              <a:rPr lang="en-US" altLang="zh-CN" sz="2000" dirty="0"/>
              <a:t>Inter-Integrated Circuit, I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C</a:t>
            </a:r>
          </a:p>
          <a:p>
            <a:pPr marL="0" indent="0">
              <a:spcBef>
                <a:spcPts val="600"/>
              </a:spcBef>
            </a:pPr>
            <a:r>
              <a:rPr lang="zh-CN" altLang="en-US" sz="2000" dirty="0"/>
              <a:t>通过</a:t>
            </a:r>
            <a:r>
              <a:rPr lang="en-US" altLang="zh-CN" sz="2000" dirty="0"/>
              <a:t>2</a:t>
            </a:r>
            <a:r>
              <a:rPr lang="zh-CN" altLang="en-US" sz="2000" dirty="0"/>
              <a:t>根连线</a:t>
            </a:r>
            <a:r>
              <a:rPr lang="en-US" altLang="zh-CN" sz="2000" dirty="0"/>
              <a:t>SDA</a:t>
            </a:r>
            <a:r>
              <a:rPr lang="zh-CN" altLang="en-US" sz="2000" dirty="0"/>
              <a:t>和</a:t>
            </a:r>
            <a:r>
              <a:rPr lang="en-US" altLang="zh-CN" sz="2000" dirty="0"/>
              <a:t>SCL</a:t>
            </a:r>
            <a:r>
              <a:rPr lang="zh-CN" altLang="en-US" sz="2000" dirty="0"/>
              <a:t>实现双向数据传输，同步、半双工</a:t>
            </a:r>
            <a:endParaRPr lang="en-US" altLang="zh-CN" sz="2000" dirty="0"/>
          </a:p>
          <a:p>
            <a:pPr marL="0" indent="0">
              <a:spcBef>
                <a:spcPts val="600"/>
              </a:spcBef>
            </a:pPr>
            <a:r>
              <a:rPr lang="zh-CN" altLang="en-US" sz="2000" dirty="0"/>
              <a:t>传输速度</a:t>
            </a:r>
            <a:r>
              <a:rPr lang="en-US" altLang="zh-CN" sz="2000" dirty="0"/>
              <a:t>0</a:t>
            </a:r>
            <a:r>
              <a:rPr lang="zh-CN" altLang="en-US" sz="2000" dirty="0"/>
              <a:t>～</a:t>
            </a:r>
            <a:r>
              <a:rPr lang="en-US" altLang="zh-CN" sz="2000" dirty="0"/>
              <a:t>100Kbps</a:t>
            </a:r>
            <a:r>
              <a:rPr lang="zh-CN" altLang="en-US" sz="2000" dirty="0"/>
              <a:t>，高速模式达</a:t>
            </a:r>
            <a:r>
              <a:rPr lang="en-US" altLang="zh-CN" sz="2000" dirty="0"/>
              <a:t>0</a:t>
            </a:r>
            <a:r>
              <a:rPr lang="zh-CN" altLang="en-US" sz="2000" dirty="0"/>
              <a:t>～</a:t>
            </a:r>
            <a:r>
              <a:rPr lang="en-US" altLang="zh-CN" sz="2000" dirty="0"/>
              <a:t>400Kbps</a:t>
            </a:r>
            <a:endParaRPr lang="zh-CN" altLang="en-US" sz="2000" dirty="0"/>
          </a:p>
          <a:p>
            <a:pPr marL="0" indent="0">
              <a:lnSpc>
                <a:spcPct val="110000"/>
              </a:lnSpc>
              <a:spcBef>
                <a:spcPts val="600"/>
              </a:spcBef>
            </a:pPr>
            <a:r>
              <a:rPr lang="zh-CN" altLang="en-US" sz="2000" dirty="0"/>
              <a:t>简单灵活可扩展，总线中的所有设备仅有唯一地址，通过软件寻址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</a:pPr>
            <a:r>
              <a:rPr lang="en-US" altLang="zh-CN" sz="2000" dirty="0"/>
              <a:t>I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C</a:t>
            </a:r>
            <a:r>
              <a:rPr lang="zh-CN" altLang="en-US" sz="2000" dirty="0"/>
              <a:t>总线系统的典型架构</a:t>
            </a:r>
          </a:p>
          <a:p>
            <a:pPr marL="0" indent="0">
              <a:lnSpc>
                <a:spcPct val="110000"/>
              </a:lnSpc>
              <a:buFont typeface="Arial" panose="020B0604020202090204" pitchFamily="34" charset="0"/>
              <a:buNone/>
            </a:pPr>
            <a:r>
              <a:rPr lang="zh-CN" altLang="en-US" sz="2000" dirty="0"/>
              <a:t>                 </a:t>
            </a:r>
            <a:endParaRPr lang="en-US" altLang="zh-CN" sz="2000" dirty="0"/>
          </a:p>
          <a:p>
            <a:pPr marL="0" indent="0">
              <a:lnSpc>
                <a:spcPct val="110000"/>
              </a:lnSpc>
              <a:buFont typeface="Arial" panose="020B0604020202090204" pitchFamily="34" charset="0"/>
              <a:buNone/>
            </a:pPr>
            <a:endParaRPr lang="en-US" altLang="zh-CN" sz="2000" dirty="0"/>
          </a:p>
        </p:txBody>
      </p:sp>
      <p:pic>
        <p:nvPicPr>
          <p:cNvPr id="4" name="图片 3" descr="img5-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44" y="3702685"/>
            <a:ext cx="3361690" cy="24676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2000" y="3495742"/>
            <a:ext cx="421576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2000" dirty="0">
                <a:latin typeface="微软雅黑" charset="0"/>
                <a:ea typeface="微软雅黑" charset="0"/>
              </a:rPr>
              <a:t>总线上可同时连接多个能控制总线的设备</a:t>
            </a:r>
          </a:p>
          <a:p>
            <a:pPr marL="285750" indent="-285750">
              <a:lnSpc>
                <a:spcPct val="130000"/>
              </a:lnSpc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2000" dirty="0">
                <a:latin typeface="微软雅黑" charset="0"/>
                <a:ea typeface="微软雅黑" charset="0"/>
              </a:rPr>
              <a:t>只能有一个控制设备获得总线控制权而成为主机</a:t>
            </a:r>
          </a:p>
          <a:p>
            <a:pPr marL="285750" indent="-285750">
              <a:lnSpc>
                <a:spcPct val="130000"/>
              </a:lnSpc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2000" dirty="0">
                <a:latin typeface="微软雅黑" charset="0"/>
                <a:ea typeface="微软雅黑" charset="0"/>
              </a:rPr>
              <a:t>总线能同步所有控制设备所产生的时钟信号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7F68399-A95A-4DBA-A4F7-B8E3DF4A7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D81FC-A8DB-462A-B1AF-ED09EB226EE9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69760907-A9C4-44FD-B6D1-C7ED39CB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5B21D3C-FCF8-46C5-844B-889E07FA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814144"/>
          </a:xfrm>
        </p:spPr>
        <p:txBody>
          <a:bodyPr/>
          <a:lstStyle/>
          <a:p>
            <a:r>
              <a:rPr lang="en-US" altLang="zh-CN" sz="4000" dirty="0"/>
              <a:t> </a:t>
            </a:r>
            <a:r>
              <a:rPr lang="en-US" altLang="zh-CN" sz="3600" dirty="0"/>
              <a:t>I</a:t>
            </a:r>
            <a:r>
              <a:rPr lang="en-US" altLang="zh-CN" sz="3600" baseline="30000" dirty="0"/>
              <a:t>2</a:t>
            </a:r>
            <a:r>
              <a:rPr lang="en-US" altLang="zh-CN" sz="3600" dirty="0"/>
              <a:t>C</a:t>
            </a:r>
            <a:r>
              <a:rPr lang="zh-CN" altLang="en-US" sz="3600" dirty="0"/>
              <a:t>数据传输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096645"/>
            <a:ext cx="8672195" cy="552513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C</a:t>
            </a:r>
            <a:r>
              <a:rPr lang="zh-CN" altLang="en-US" sz="2400" dirty="0"/>
              <a:t>总线上每传输一个数据位必须有一个时钟脉冲，每次发送到</a:t>
            </a:r>
            <a:r>
              <a:rPr lang="en-US" altLang="zh-CN" sz="2400" dirty="0"/>
              <a:t>SDA</a:t>
            </a:r>
            <a:r>
              <a:rPr lang="zh-CN" altLang="en-US" sz="2400" dirty="0"/>
              <a:t>线上的数据都是一个字节，从字节的高位开始传输 </a:t>
            </a:r>
          </a:p>
          <a:p>
            <a:pPr>
              <a:lnSpc>
                <a:spcPct val="110000"/>
              </a:lnSpc>
            </a:pPr>
            <a:r>
              <a:rPr lang="en-US" altLang="zh-CN" sz="2400" dirty="0"/>
              <a:t> SDA</a:t>
            </a:r>
            <a:r>
              <a:rPr lang="zh-CN" altLang="en-US" sz="2400" dirty="0"/>
              <a:t>线上的</a:t>
            </a:r>
            <a:r>
              <a:rPr lang="zh-CN" altLang="en-US" sz="2400" dirty="0">
                <a:solidFill>
                  <a:srgbClr val="0070C0"/>
                </a:solidFill>
              </a:rPr>
              <a:t>数据</a:t>
            </a:r>
            <a:r>
              <a:rPr lang="zh-CN" altLang="en-US" sz="2400" dirty="0"/>
              <a:t>必须在时钟线</a:t>
            </a:r>
            <a:r>
              <a:rPr lang="en-US" altLang="zh-CN" sz="2400" dirty="0">
                <a:solidFill>
                  <a:srgbClr val="0070C0"/>
                </a:solidFill>
              </a:rPr>
              <a:t>SCL</a:t>
            </a:r>
            <a:r>
              <a:rPr lang="zh-CN" altLang="en-US" sz="2400" dirty="0">
                <a:solidFill>
                  <a:srgbClr val="0070C0"/>
                </a:solidFill>
              </a:rPr>
              <a:t>的高电平期间保持稳定</a:t>
            </a:r>
            <a:r>
              <a:rPr lang="zh-CN" altLang="en-US" sz="2400" dirty="0"/>
              <a:t>，时钟信号为低电平时才能发生改变</a:t>
            </a:r>
          </a:p>
          <a:p>
            <a:pPr>
              <a:lnSpc>
                <a:spcPct val="110000"/>
              </a:lnSpc>
            </a:pPr>
            <a:r>
              <a:rPr lang="en-US" altLang="zh-CN" sz="2400" dirty="0"/>
              <a:t> I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C</a:t>
            </a:r>
            <a:r>
              <a:rPr lang="zh-CN" altLang="en-US" sz="2400" dirty="0"/>
              <a:t>总线上的</a:t>
            </a:r>
            <a:r>
              <a:rPr lang="en-US" altLang="zh-CN" sz="2400" dirty="0"/>
              <a:t>4</a:t>
            </a:r>
            <a:r>
              <a:rPr lang="zh-CN" altLang="en-US" sz="2400" dirty="0"/>
              <a:t>种信号</a:t>
            </a:r>
          </a:p>
          <a:p>
            <a:pPr lvl="1">
              <a:lnSpc>
                <a:spcPct val="110000"/>
              </a:lnSpc>
            </a:pPr>
            <a:r>
              <a:rPr lang="zh-CN" altLang="en-US" sz="2000" dirty="0"/>
              <a:t>起始信号：</a:t>
            </a:r>
            <a:r>
              <a:rPr lang="en-US" altLang="zh-CN" sz="2000" dirty="0"/>
              <a:t>SCL</a:t>
            </a:r>
            <a:r>
              <a:rPr lang="zh-CN" altLang="en-US" sz="2000" dirty="0"/>
              <a:t>为高电平，</a:t>
            </a:r>
            <a:r>
              <a:rPr lang="en-US" altLang="zh-CN" sz="2000" dirty="0"/>
              <a:t>SDA</a:t>
            </a:r>
            <a:r>
              <a:rPr lang="zh-CN" altLang="en-US" sz="2000" dirty="0"/>
              <a:t>由高电平向低电平跳变，开始数据传输</a:t>
            </a:r>
          </a:p>
          <a:p>
            <a:pPr lvl="1">
              <a:lnSpc>
                <a:spcPct val="110000"/>
              </a:lnSpc>
            </a:pPr>
            <a:r>
              <a:rPr lang="zh-CN" altLang="en-US" sz="2000" dirty="0"/>
              <a:t>停止信号：</a:t>
            </a:r>
            <a:r>
              <a:rPr lang="en-US" altLang="zh-CN" sz="2000" dirty="0">
                <a:sym typeface="+mn-ea"/>
              </a:rPr>
              <a:t>SCL</a:t>
            </a:r>
            <a:r>
              <a:rPr lang="zh-CN" altLang="en-US" sz="2000" dirty="0">
                <a:sym typeface="+mn-ea"/>
              </a:rPr>
              <a:t>为高电平，</a:t>
            </a:r>
            <a:r>
              <a:rPr lang="en-US" altLang="zh-CN" sz="2000" dirty="0">
                <a:sym typeface="+mn-ea"/>
              </a:rPr>
              <a:t>SDA</a:t>
            </a:r>
            <a:r>
              <a:rPr lang="zh-CN" altLang="en-US" sz="2000" dirty="0">
                <a:sym typeface="+mn-ea"/>
              </a:rPr>
              <a:t>由低</a:t>
            </a:r>
            <a:r>
              <a:rPr lang="zh-CN" altLang="en-US" sz="2000" dirty="0"/>
              <a:t>电平向高电平跳变</a:t>
            </a:r>
            <a:r>
              <a:rPr lang="zh-CN" altLang="en-US" sz="2000" dirty="0">
                <a:sym typeface="+mn-ea"/>
              </a:rPr>
              <a:t>，终止数据传输</a:t>
            </a:r>
          </a:p>
          <a:p>
            <a:pPr lvl="1">
              <a:lnSpc>
                <a:spcPct val="110000"/>
              </a:lnSpc>
            </a:pPr>
            <a:r>
              <a:rPr lang="zh-CN" altLang="en-US" sz="2000" dirty="0">
                <a:sym typeface="+mn-ea"/>
              </a:rPr>
              <a:t>应答信号：接收器向发送器发出特定的低电平脉冲信号，表示已经接收到数据</a:t>
            </a:r>
          </a:p>
          <a:p>
            <a:pPr lvl="1">
              <a:lnSpc>
                <a:spcPct val="110000"/>
              </a:lnSpc>
            </a:pPr>
            <a:r>
              <a:rPr lang="zh-CN" altLang="en-US" sz="2000" dirty="0">
                <a:sym typeface="+mn-ea"/>
              </a:rPr>
              <a:t>非应答信号：主机向从机发送一个高电平有效脉冲信号，表示接收完最后一个数据字节，使从机释放数据线</a:t>
            </a:r>
            <a:endParaRPr lang="en-US" altLang="zh-CN" sz="2000" dirty="0"/>
          </a:p>
          <a:p>
            <a:pPr marL="0" indent="0">
              <a:lnSpc>
                <a:spcPct val="110000"/>
              </a:lnSpc>
              <a:buFont typeface="Arial" panose="020B0604020202090204" pitchFamily="34" charset="0"/>
              <a:buNone/>
            </a:pPr>
            <a:endParaRPr lang="en-US" altLang="zh-CN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C7A69A-DF45-47E4-A857-554C63A9F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0A814-54E2-4040-A88E-BB5E678FDC1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F9289A-2AD1-440A-B315-0D48F2D31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51BB90-1006-4A8C-9A36-82DD6282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78590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 I</a:t>
            </a:r>
            <a:r>
              <a:rPr lang="en-US" altLang="zh-CN" sz="3600" baseline="30000" dirty="0"/>
              <a:t>2</a:t>
            </a:r>
            <a:r>
              <a:rPr lang="en-US" altLang="zh-CN" sz="3600" dirty="0"/>
              <a:t>C</a:t>
            </a:r>
            <a:r>
              <a:rPr lang="zh-CN" altLang="en-US" sz="3600" dirty="0"/>
              <a:t>总线的数据传输过程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4CC634-8759-492E-8AA2-B2E84B6D3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82462" y="6210374"/>
            <a:ext cx="2455164" cy="365125"/>
          </a:xfrm>
        </p:spPr>
        <p:txBody>
          <a:bodyPr/>
          <a:lstStyle/>
          <a:p>
            <a:fld id="{2E340C51-DCF8-4419-BE4E-52CFCB37C0DB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570D50-8F7B-4F79-9AD5-8B2C17BD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6468" y="6272785"/>
            <a:ext cx="4745736" cy="365125"/>
          </a:xfrm>
        </p:spPr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75C56D-610F-402D-B32E-E95E9F7FD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B07C41-0DB6-4705-92CF-759D7B193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9169"/>
            <a:ext cx="9144000" cy="23833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ED998C-CDB7-441E-BC46-5036D7DA8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647" y="1122024"/>
            <a:ext cx="5360289" cy="182837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ACC6A-8DA1-4E54-BDB4-D6D78924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4C4D0A-28D4-4EC0-BDED-6DF3E8EE4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94" y="1309035"/>
            <a:ext cx="8672242" cy="421538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各个能产生时钟的器件连接到 </a:t>
            </a:r>
            <a:r>
              <a:rPr lang="en-US" altLang="zh-CN" sz="2800" dirty="0"/>
              <a:t>SCL </a:t>
            </a:r>
            <a:r>
              <a:rPr lang="zh-CN" altLang="en-US" sz="2800" dirty="0"/>
              <a:t>上，各自有独立的时钟，时钟频率、周期、相位和占空比 </a:t>
            </a:r>
            <a:endParaRPr lang="en-US" altLang="zh-CN" sz="2800" dirty="0"/>
          </a:p>
          <a:p>
            <a:r>
              <a:rPr lang="zh-CN" altLang="en-US" sz="2800" dirty="0"/>
              <a:t>通过所有器件时钟的“线与”产生同步时钟</a:t>
            </a:r>
            <a:endParaRPr lang="en-US" altLang="zh-CN" sz="2800" dirty="0"/>
          </a:p>
          <a:p>
            <a:pPr lvl="1"/>
            <a:r>
              <a:rPr lang="zh-CN" altLang="en-US" sz="2400" dirty="0"/>
              <a:t> </a:t>
            </a:r>
            <a:r>
              <a:rPr lang="en-US" altLang="zh-CN" sz="2400" dirty="0"/>
              <a:t>SCL </a:t>
            </a:r>
            <a:r>
              <a:rPr lang="zh-CN" altLang="en-US" sz="2400" dirty="0"/>
              <a:t>时钟低电平宽度由低电平持续时间最长的器件决定</a:t>
            </a:r>
            <a:endParaRPr lang="en-US" altLang="zh-CN" sz="2400" dirty="0"/>
          </a:p>
          <a:p>
            <a:pPr lvl="1"/>
            <a:r>
              <a:rPr lang="zh-CN" altLang="en-US" sz="2400" dirty="0"/>
              <a:t>高电平宽度由高电平持续时间最短的器件决定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DD6D65-53EB-4CF3-817F-C95054C3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A40045-863B-4381-9419-441A60E6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822" y="6368390"/>
            <a:ext cx="4745736" cy="365125"/>
          </a:xfrm>
        </p:spPr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D4FC9-F4D1-41DA-B99D-86603EA96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BDF4D8-7097-4A33-B780-A965DE0CA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04" y="4056417"/>
            <a:ext cx="5462650" cy="261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88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ACC6A-8DA1-4E54-BDB4-D6D78924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仲裁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4C4D0A-28D4-4EC0-BDED-6DF3E8EE4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仲裁：</a:t>
            </a:r>
            <a:endParaRPr lang="en-US" altLang="zh-CN" dirty="0"/>
          </a:p>
          <a:p>
            <a:pPr lvl="1"/>
            <a:r>
              <a:rPr lang="zh-CN" altLang="en-US" sz="2400" b="1" dirty="0">
                <a:solidFill>
                  <a:srgbClr val="0070C0"/>
                </a:solidFill>
              </a:rPr>
              <a:t>“线与”机制</a:t>
            </a:r>
            <a:r>
              <a:rPr lang="zh-CN" altLang="en-US" sz="2400" dirty="0"/>
              <a:t>。多主机时，总线具有“线与”的逻辑功能，即只要有一个节点发送低电平时，总线上就表现为低电平。</a:t>
            </a:r>
            <a:endParaRPr lang="en-US" altLang="zh-CN" sz="2400" dirty="0"/>
          </a:p>
          <a:p>
            <a:pPr lvl="1"/>
            <a:r>
              <a:rPr lang="en-US" altLang="zh-CN" sz="2400" b="1" dirty="0">
                <a:solidFill>
                  <a:srgbClr val="0070C0"/>
                </a:solidFill>
              </a:rPr>
              <a:t>SDA</a:t>
            </a:r>
            <a:r>
              <a:rPr lang="zh-CN" altLang="en-US" sz="2400" b="1" dirty="0">
                <a:solidFill>
                  <a:srgbClr val="0070C0"/>
                </a:solidFill>
              </a:rPr>
              <a:t>回读机制</a:t>
            </a:r>
            <a:r>
              <a:rPr lang="zh-CN" altLang="en-US" sz="2400" dirty="0"/>
              <a:t>。总线被启动后，多个主机在每发送一个数据位时都要对自己的输出电平进行检测，只要检测的电平与自己发出的电平一致，就会继续占用总线。</a:t>
            </a:r>
            <a:endParaRPr lang="en-US" altLang="zh-CN" sz="2400" dirty="0"/>
          </a:p>
          <a:p>
            <a:pPr lvl="1"/>
            <a:r>
              <a:rPr lang="zh-CN" altLang="en-US" sz="2400" b="1" dirty="0">
                <a:solidFill>
                  <a:srgbClr val="0070C0"/>
                </a:solidFill>
              </a:rPr>
              <a:t>低电平优先机制</a:t>
            </a:r>
            <a:r>
              <a:rPr lang="zh-CN" altLang="en-US" sz="2400" dirty="0"/>
              <a:t>。由于线与的存在，当多主机发送时，谁先发送低电平谁就会掌握对总线的控制权。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DD6D65-53EB-4CF3-817F-C95054C3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A40045-863B-4381-9419-441A60E6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D4FC9-F4D1-41DA-B99D-86603EA96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1578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E2D3B-757F-4191-AD36-56887BEA1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79" y="73557"/>
            <a:ext cx="8672242" cy="1026534"/>
          </a:xfrm>
        </p:spPr>
        <p:txBody>
          <a:bodyPr/>
          <a:lstStyle/>
          <a:p>
            <a:r>
              <a:rPr lang="zh-CN" altLang="en-US" dirty="0"/>
              <a:t>传输协议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C4E0BE-43CE-44B4-ACAF-9AACAE0A0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94" y="892628"/>
            <a:ext cx="8782812" cy="507274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主机产生起始信号之后，将发送第一个寻址字节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zh-CN" altLang="en-US" dirty="0"/>
              <a:t>高 </a:t>
            </a:r>
            <a:r>
              <a:rPr lang="en-US" altLang="zh-CN" dirty="0"/>
              <a:t>7 </a:t>
            </a:r>
            <a:r>
              <a:rPr lang="zh-CN" altLang="en-US" dirty="0"/>
              <a:t>位为从机地址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zh-CN" altLang="en-US" dirty="0"/>
              <a:t>最低位（</a:t>
            </a:r>
            <a:r>
              <a:rPr lang="en-US" altLang="zh-CN" dirty="0"/>
              <a:t>R/W</a:t>
            </a:r>
            <a:r>
              <a:rPr lang="zh-CN" altLang="en-US" dirty="0"/>
              <a:t>）决定了数据传输的方向</a:t>
            </a:r>
            <a:endParaRPr lang="en-US" altLang="zh-CN" dirty="0"/>
          </a:p>
          <a:p>
            <a:pPr lvl="2">
              <a:lnSpc>
                <a:spcPct val="140000"/>
              </a:lnSpc>
            </a:pPr>
            <a:r>
              <a:rPr lang="en-US" altLang="zh-CN" sz="2600" dirty="0"/>
              <a:t>1 </a:t>
            </a:r>
            <a:r>
              <a:rPr lang="zh-CN" altLang="en-US" sz="2600" dirty="0"/>
              <a:t>表示主机读取从机数据</a:t>
            </a:r>
            <a:endParaRPr lang="en-US" altLang="zh-CN" sz="2600" dirty="0"/>
          </a:p>
          <a:p>
            <a:pPr lvl="2">
              <a:lnSpc>
                <a:spcPct val="140000"/>
              </a:lnSpc>
            </a:pPr>
            <a:r>
              <a:rPr lang="en-US" altLang="zh-CN" sz="2600" dirty="0"/>
              <a:t>0 </a:t>
            </a:r>
            <a:r>
              <a:rPr lang="zh-CN" altLang="en-US" sz="2600" dirty="0"/>
              <a:t>表示主机向从机发送数据</a:t>
            </a:r>
            <a:endParaRPr lang="en-US" altLang="zh-CN" sz="2600" dirty="0"/>
          </a:p>
          <a:p>
            <a:pPr>
              <a:lnSpc>
                <a:spcPct val="140000"/>
              </a:lnSpc>
            </a:pPr>
            <a:r>
              <a:rPr lang="zh-CN" altLang="en-US" dirty="0"/>
              <a:t>当主机发送完寻址字节之后，总线上设备将寻址字节的高 </a:t>
            </a:r>
            <a:r>
              <a:rPr lang="en-US" altLang="zh-CN" dirty="0"/>
              <a:t>7 </a:t>
            </a:r>
            <a:r>
              <a:rPr lang="zh-CN" altLang="en-US" dirty="0"/>
              <a:t>位与自己的地址进行比较。若相同，则向主机发送应答信号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主机和从机通过寻址建立联系之后，两者之间的数据传输正式开始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0D78F4-B2B9-4F0D-9822-DEDB1C54C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8A2DAD-59CC-404E-9CD4-85FF93AD0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E60FEF-25E2-4433-9C21-72492219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3194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593" y="257147"/>
            <a:ext cx="8672242" cy="816469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主机发送数据到从机的通信过程</a:t>
            </a:r>
          </a:p>
        </p:txBody>
      </p:sp>
      <p:pic>
        <p:nvPicPr>
          <p:cNvPr id="5" name="图片 4" descr="img5-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3" y="1228911"/>
            <a:ext cx="8783237" cy="4325646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06D3C3-B98F-4C73-9B7B-D53ABE285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CB1-5718-455C-80D1-5F100730625C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866EA3-86ED-4A00-AA90-F7906534E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0F98F6-E289-4671-8A4F-32D68021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79</a:t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数据传输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395663"/>
            <a:ext cx="8672242" cy="497532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I/O</a:t>
            </a:r>
            <a:r>
              <a:rPr lang="zh-CN" altLang="en-US" sz="2800" dirty="0"/>
              <a:t>接口的数据传输</a:t>
            </a:r>
            <a:endParaRPr lang="en-US" altLang="zh-CN" sz="2000" dirty="0"/>
          </a:p>
          <a:p>
            <a:pPr lvl="1"/>
            <a:r>
              <a:rPr lang="zh-CN" altLang="en-US" sz="2400" dirty="0"/>
              <a:t>程序查询方式，也称忙等</a:t>
            </a:r>
            <a:r>
              <a:rPr lang="en-US" altLang="zh-CN" sz="2400" dirty="0"/>
              <a:t>I/O</a:t>
            </a:r>
          </a:p>
          <a:p>
            <a:pPr lvl="2"/>
            <a:r>
              <a:rPr lang="en-US" altLang="zh-CN" sz="2000" dirty="0"/>
              <a:t>CPU</a:t>
            </a:r>
            <a:r>
              <a:rPr lang="zh-CN" altLang="en-US" sz="2000" dirty="0"/>
              <a:t>负责查询外设的状态寄存器，判断外设的数据是否就绪。若就绪，直接传输数据；否则，</a:t>
            </a:r>
            <a:r>
              <a:rPr lang="en-US" altLang="zh-CN" sz="2000" dirty="0"/>
              <a:t>CPU</a:t>
            </a:r>
            <a:r>
              <a:rPr lang="zh-CN" altLang="en-US" sz="2000" dirty="0"/>
              <a:t>等待数据就绪或继续查询其他外设</a:t>
            </a:r>
          </a:p>
          <a:p>
            <a:pPr lvl="1"/>
            <a:r>
              <a:rPr lang="zh-CN" altLang="en-US" sz="2400" dirty="0"/>
              <a:t>中断方式</a:t>
            </a:r>
            <a:endParaRPr lang="en-US" altLang="zh-CN" sz="2400" dirty="0"/>
          </a:p>
          <a:p>
            <a:pPr lvl="2"/>
            <a:r>
              <a:rPr lang="zh-CN" altLang="en-US" sz="2000" dirty="0"/>
              <a:t>当外设数据就绪时，外设向</a:t>
            </a:r>
            <a:r>
              <a:rPr lang="en-US" altLang="zh-CN" sz="2000" dirty="0"/>
              <a:t>CPU</a:t>
            </a:r>
            <a:r>
              <a:rPr lang="zh-CN" altLang="en-US" sz="2000" dirty="0"/>
              <a:t>发出中断服务请求信号，</a:t>
            </a:r>
            <a:r>
              <a:rPr lang="en-US" altLang="zh-CN" sz="2000" dirty="0"/>
              <a:t>CPU</a:t>
            </a:r>
            <a:r>
              <a:rPr lang="zh-CN" altLang="en-US" sz="2000" dirty="0"/>
              <a:t>响应外设的中断服务请求，并处理中断请求</a:t>
            </a:r>
          </a:p>
          <a:p>
            <a:pPr lvl="1"/>
            <a:r>
              <a:rPr lang="zh-CN" altLang="en-US" sz="2400" dirty="0"/>
              <a:t>直接访存方式，</a:t>
            </a:r>
            <a:r>
              <a:rPr lang="en-US" altLang="zh-CN" sz="2400" dirty="0"/>
              <a:t>DMA</a:t>
            </a:r>
          </a:p>
          <a:p>
            <a:pPr lvl="2"/>
            <a:r>
              <a:rPr lang="zh-CN" altLang="en-US" sz="2000" dirty="0"/>
              <a:t>数据传输无需</a:t>
            </a:r>
            <a:r>
              <a:rPr lang="en-US" altLang="zh-CN" sz="2000" dirty="0"/>
              <a:t>CPU</a:t>
            </a:r>
            <a:r>
              <a:rPr lang="zh-CN" altLang="en-US" sz="2000" dirty="0"/>
              <a:t>的参与，在外设与内存之间建立直接的数据传输通道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C17B46-2B18-4D48-A355-AD3E526A6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1CFE-659E-4290-9031-71102A3A76EA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493080-41F7-4A9E-86EE-B183EAF5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61272B-BD54-4F56-877F-3F3CBF11A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主机读取从机数据的通信过程</a:t>
            </a:r>
          </a:p>
        </p:txBody>
      </p:sp>
      <p:pic>
        <p:nvPicPr>
          <p:cNvPr id="4" name="图片 3" descr="img5-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4" y="1210181"/>
            <a:ext cx="8738631" cy="4906414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2E1BD5-4DA5-4C26-81DD-6A84EDC93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50D2-D228-47E3-9DC5-95DD8C2EA878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9B5DB3-4907-400B-8678-DFA0EFB17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079077-78E3-433F-AAE5-7239FFA3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80</a:t>
            </a:fld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340" y="236220"/>
            <a:ext cx="8783066" cy="916104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主机分别向从机发送和读取数据的复合通信过程</a:t>
            </a:r>
          </a:p>
        </p:txBody>
      </p:sp>
      <p:pic>
        <p:nvPicPr>
          <p:cNvPr id="5" name="图片 4" descr="img5-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" y="958266"/>
            <a:ext cx="7727984" cy="5747998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FA6211-755F-427F-A9F7-6BBCEFCD9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AEDB-FE36-4B38-894D-2E0F25FFBBD6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F36292-F77F-40D6-BBBB-1294AEAE4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39217"/>
            <a:ext cx="4745736" cy="365125"/>
          </a:xfrm>
        </p:spPr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911955-B5DF-4599-966A-270F6817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81</a:t>
            </a:fld>
            <a:endParaRPr lang="zh-CN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5.5 </a:t>
            </a:r>
            <a:r>
              <a:rPr lang="zh-CN" altLang="en-US" sz="4000" dirty="0"/>
              <a:t>人机交互</a:t>
            </a:r>
            <a:r>
              <a:rPr lang="en-US" altLang="zh-CN" sz="4000" dirty="0"/>
              <a:t>-LCD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879" y="2842277"/>
            <a:ext cx="8672242" cy="3885094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LCD</a:t>
            </a:r>
            <a:r>
              <a:rPr lang="zh-CN" altLang="en-US" sz="2400" dirty="0"/>
              <a:t>的基本原理</a:t>
            </a:r>
            <a:endParaRPr lang="en-US" altLang="zh-CN" sz="2400" dirty="0"/>
          </a:p>
          <a:p>
            <a:pPr lvl="1"/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LCD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将液晶置于两个导电玻璃之间，通过两个电极间电场的驱动引起液晶分子有规则地旋转形成扭曲角，发生扭曲向列效应，从而控制投射光的强度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/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完全投射即白色，完全阻挡即黑色，不同投射程度呈现不同的灰阶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r>
              <a:rPr lang="en-US" altLang="zh-CN" sz="2000" dirty="0"/>
              <a:t>LCD</a:t>
            </a:r>
            <a:r>
              <a:rPr lang="zh-CN" altLang="en-US" sz="2000" dirty="0"/>
              <a:t>分类：</a:t>
            </a:r>
            <a:endParaRPr lang="en-US" altLang="zh-CN" sz="2000" dirty="0"/>
          </a:p>
          <a:p>
            <a:pPr lvl="1"/>
            <a:r>
              <a:rPr lang="zh-CN" altLang="en-US" sz="2000" dirty="0"/>
              <a:t>扭曲向列型液晶</a:t>
            </a:r>
            <a:r>
              <a:rPr lang="en-US" altLang="zh-CN" sz="2000" dirty="0"/>
              <a:t>TN-LCD</a:t>
            </a:r>
          </a:p>
          <a:p>
            <a:pPr lvl="1"/>
            <a:r>
              <a:rPr lang="zh-CN" altLang="en-US" sz="2000" dirty="0"/>
              <a:t>超扭曲向列型液晶</a:t>
            </a:r>
            <a:r>
              <a:rPr lang="en-US" altLang="zh-CN" sz="2000" dirty="0"/>
              <a:t>STN-LCD</a:t>
            </a:r>
          </a:p>
          <a:p>
            <a:pPr lvl="1"/>
            <a:r>
              <a:rPr lang="zh-CN" altLang="en-US" sz="2000" dirty="0"/>
              <a:t>薄膜晶体管液晶</a:t>
            </a:r>
            <a:r>
              <a:rPr lang="en-US" altLang="zh-CN" sz="2000" dirty="0"/>
              <a:t>TFT-LCD</a:t>
            </a:r>
            <a:endParaRPr lang="en-US" altLang="zh-CN" sz="1600" dirty="0"/>
          </a:p>
        </p:txBody>
      </p:sp>
      <p:pic>
        <p:nvPicPr>
          <p:cNvPr id="6" name="图片 5" descr="img5-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375" y="370704"/>
            <a:ext cx="2987001" cy="2666193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7572FD-76B7-492E-B741-BB330D9DD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72E0-C4DC-4B3A-ADB7-429F4603D974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4FDE76-6A87-4623-87CE-57E9D281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82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94985E-CCFB-45DE-B3F1-DD4E4FA041AD}"/>
              </a:ext>
            </a:extLst>
          </p:cNvPr>
          <p:cNvSpPr/>
          <p:nvPr/>
        </p:nvSpPr>
        <p:spPr>
          <a:xfrm>
            <a:off x="235879" y="1220735"/>
            <a:ext cx="5343517" cy="1384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>
                <a:sym typeface="+mn-ea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液晶显示器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LCD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400" dirty="0"/>
              <a:t> Liquid Crystal Display</a:t>
            </a:r>
            <a:r>
              <a:rPr lang="zh-CN" altLang="en-US" sz="2400" dirty="0"/>
              <a:t>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是一种被动的显示器材，本身不能发光，需借助于周围环境的光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 </a:t>
            </a:r>
            <a:r>
              <a:rPr lang="en-US" altLang="zh-CN" sz="4000" dirty="0">
                <a:sym typeface="+mn-ea"/>
              </a:rPr>
              <a:t>LCD</a:t>
            </a:r>
            <a:r>
              <a:rPr lang="zh-CN" altLang="en-US" sz="4000" dirty="0">
                <a:sym typeface="+mn-ea"/>
              </a:rPr>
              <a:t>显示的控制方法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422400"/>
            <a:ext cx="8672195" cy="458787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LCD</a:t>
            </a:r>
            <a:r>
              <a:rPr lang="zh-CN" altLang="en-US" sz="2400" dirty="0"/>
              <a:t>的两种驱动方式</a:t>
            </a:r>
          </a:p>
          <a:p>
            <a:pPr lvl="1"/>
            <a:r>
              <a:rPr lang="zh-CN" altLang="en-US" sz="2400" dirty="0"/>
              <a:t>扫描驱动的</a:t>
            </a:r>
            <a:r>
              <a:rPr lang="en-US" altLang="zh-CN" sz="2400" dirty="0"/>
              <a:t>LCD</a:t>
            </a:r>
            <a:r>
              <a:rPr lang="zh-CN" altLang="en-US" sz="2400" dirty="0"/>
              <a:t>驱动器：将显示缓存中的图像数据通过动态扫描的方式传输到</a:t>
            </a:r>
            <a:r>
              <a:rPr lang="en-US" altLang="zh-CN" sz="2400" dirty="0"/>
              <a:t>LCD</a:t>
            </a:r>
            <a:r>
              <a:rPr lang="zh-CN" altLang="en-US" sz="2400" dirty="0"/>
              <a:t>显示屏</a:t>
            </a:r>
            <a:endParaRPr lang="en-US" altLang="zh-CN" sz="2400" dirty="0"/>
          </a:p>
          <a:p>
            <a:pPr lvl="1"/>
            <a:r>
              <a:rPr lang="zh-CN" altLang="en-US" sz="2400" dirty="0"/>
              <a:t>总线驱动的液晶模块</a:t>
            </a:r>
            <a:r>
              <a:rPr lang="en-US" altLang="zh-CN" sz="2400" dirty="0"/>
              <a:t>LCM</a:t>
            </a:r>
            <a:r>
              <a:rPr lang="zh-CN" altLang="en-US" sz="2400" dirty="0"/>
              <a:t>：将液晶显示屏、连接件、驱动和控制集成电路、</a:t>
            </a:r>
            <a:r>
              <a:rPr lang="en-US" altLang="zh-CN" sz="2400" dirty="0"/>
              <a:t>PCB</a:t>
            </a:r>
            <a:r>
              <a:rPr lang="zh-CN" altLang="en-US" sz="2400" dirty="0"/>
              <a:t>线路板、背光源等装配在一起的显示控制器</a:t>
            </a:r>
          </a:p>
          <a:p>
            <a:r>
              <a:rPr lang="en-US" altLang="zh-CN" sz="2400" dirty="0"/>
              <a:t>TFT-LCD</a:t>
            </a:r>
            <a:r>
              <a:rPr lang="zh-CN" altLang="en-US" sz="2400" dirty="0"/>
              <a:t>的</a:t>
            </a:r>
            <a:r>
              <a:rPr lang="en-US" altLang="zh-CN" sz="2400" dirty="0"/>
              <a:t>LCM</a:t>
            </a:r>
            <a:r>
              <a:rPr lang="zh-CN" altLang="en-US" sz="2400" dirty="0"/>
              <a:t>内置有与液晶像素点对应的显示数据</a:t>
            </a:r>
            <a:r>
              <a:rPr lang="en-US" altLang="zh-CN" sz="2400" dirty="0"/>
              <a:t>RAM</a:t>
            </a:r>
            <a:r>
              <a:rPr lang="zh-CN" altLang="en-US" sz="2400" dirty="0"/>
              <a:t>区，若要改变一个像素点的颜色，只需对该点所对应显存进行操作即可</a:t>
            </a: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CA517C-C1C6-4E08-BF17-29824E0CE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8919-8818-412A-9C15-24DB97D94D48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7C1ADD-2887-4F47-8EF3-7418AE32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576293-FEA9-4EF0-BF16-CCDDD9D9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83</a:t>
            </a:fld>
            <a:endParaRPr lang="zh-CN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ym typeface="+mn-ea"/>
              </a:rPr>
              <a:t>LCD</a:t>
            </a:r>
            <a:r>
              <a:rPr lang="zh-CN" altLang="en-US" sz="4000" dirty="0">
                <a:sym typeface="+mn-ea"/>
              </a:rPr>
              <a:t>显示的控制方法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146406"/>
            <a:ext cx="8672195" cy="486387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TFT-LCD</a:t>
            </a:r>
            <a:r>
              <a:rPr lang="zh-CN" altLang="en-US" sz="2800" dirty="0"/>
              <a:t>模块的两种操作</a:t>
            </a:r>
            <a:endParaRPr lang="en-US" altLang="zh-CN" sz="2800" dirty="0"/>
          </a:p>
          <a:p>
            <a:pPr lvl="1"/>
            <a:r>
              <a:rPr lang="zh-CN" altLang="en-US" sz="2400" dirty="0"/>
              <a:t>对控制寄存器的读</a:t>
            </a:r>
            <a:r>
              <a:rPr lang="en-US" altLang="zh-CN" sz="2400" dirty="0"/>
              <a:t>/</a:t>
            </a:r>
            <a:r>
              <a:rPr lang="zh-CN" altLang="en-US" sz="2400" dirty="0"/>
              <a:t>写操作</a:t>
            </a:r>
            <a:endParaRPr lang="en-US" altLang="zh-CN" sz="2400" dirty="0"/>
          </a:p>
          <a:p>
            <a:pPr lvl="1"/>
            <a:r>
              <a:rPr lang="zh-CN" altLang="en-US" sz="2400" dirty="0"/>
              <a:t>对显存的读</a:t>
            </a:r>
            <a:r>
              <a:rPr lang="en-US" altLang="zh-CN" sz="2400" dirty="0"/>
              <a:t>/</a:t>
            </a:r>
            <a:r>
              <a:rPr lang="zh-CN" altLang="en-US" sz="2400" dirty="0"/>
              <a:t>写操作</a:t>
            </a:r>
            <a:endParaRPr lang="en-US" altLang="zh-CN" sz="2400" dirty="0"/>
          </a:p>
          <a:p>
            <a:r>
              <a:rPr lang="zh-CN" altLang="en-US" sz="2800" dirty="0"/>
              <a:t>两种操作均通过对控制芯片，如</a:t>
            </a:r>
            <a:r>
              <a:rPr lang="en-US" altLang="zh-CN" sz="2800" dirty="0"/>
              <a:t>ILI9341</a:t>
            </a:r>
            <a:r>
              <a:rPr lang="zh-CN" altLang="en-US" sz="2800" dirty="0"/>
              <a:t>，的寄存器的操作来完成</a:t>
            </a:r>
            <a:endParaRPr lang="en-US" altLang="zh-CN" sz="2800" dirty="0"/>
          </a:p>
          <a:p>
            <a:pPr lvl="1"/>
            <a:r>
              <a:rPr lang="en-US" altLang="zh-CN" sz="2400" dirty="0"/>
              <a:t>ILI9341</a:t>
            </a:r>
            <a:r>
              <a:rPr lang="zh-CN" altLang="en-US" sz="2400" dirty="0"/>
              <a:t>采用</a:t>
            </a:r>
            <a:r>
              <a:rPr lang="en-US" altLang="zh-CN" sz="2400" dirty="0"/>
              <a:t>RGB565 </a:t>
            </a:r>
            <a:r>
              <a:rPr lang="zh-CN" altLang="en-US" sz="2400" dirty="0"/>
              <a:t>格式存储颜色数据，一个像素是</a:t>
            </a:r>
            <a:r>
              <a:rPr lang="en-US" altLang="zh-CN" sz="2400" dirty="0"/>
              <a:t>16</a:t>
            </a:r>
            <a:r>
              <a:rPr lang="zh-CN" altLang="en-US" sz="2400" dirty="0"/>
              <a:t>位</a:t>
            </a:r>
            <a:endParaRPr lang="en-US" altLang="zh-CN" sz="2400" dirty="0"/>
          </a:p>
          <a:p>
            <a:pPr lvl="1"/>
            <a:r>
              <a:rPr lang="zh-CN" altLang="en-US" sz="2400" dirty="0"/>
              <a:t>提供索引寄存器，对该寄存器的写入操作可以指定操作的寄存器索引，完成控制寄存器、显存寄存器的读</a:t>
            </a:r>
            <a:r>
              <a:rPr lang="en-US" altLang="zh-CN" sz="2400" dirty="0"/>
              <a:t>/</a:t>
            </a:r>
            <a:r>
              <a:rPr lang="zh-CN" altLang="en-US" sz="2400" dirty="0"/>
              <a:t>写操作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21D9390-E183-4032-98BD-D037FD3EC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27881-AF70-46F0-A940-EADB5AE82E86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972759D7-C58A-4AB6-BA4A-ECB0E7D8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7E29003-DBFD-4E81-932F-97EC1FC7C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84</a:t>
            </a:fld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 </a:t>
            </a:r>
            <a:r>
              <a:rPr lang="en-US" altLang="zh-CN" sz="4000" dirty="0">
                <a:sym typeface="+mn-ea"/>
              </a:rPr>
              <a:t>LCD</a:t>
            </a:r>
            <a:r>
              <a:rPr lang="zh-CN" altLang="en-US" sz="4000" dirty="0">
                <a:sym typeface="+mn-ea"/>
              </a:rPr>
              <a:t>显示的控制方法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301750"/>
            <a:ext cx="8672195" cy="536130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TFT-LCD</a:t>
            </a:r>
            <a:r>
              <a:rPr lang="zh-CN" altLang="en-US" sz="2400" dirty="0"/>
              <a:t>的使用：当对</a:t>
            </a:r>
            <a:r>
              <a:rPr lang="en-US" altLang="zh-CN" sz="2400" dirty="0">
                <a:sym typeface="+mn-ea"/>
              </a:rPr>
              <a:t>TFT-LCD</a:t>
            </a:r>
            <a:r>
              <a:rPr lang="zh-CN" altLang="en-US" sz="2400" dirty="0">
                <a:sym typeface="+mn-ea"/>
              </a:rPr>
              <a:t>显示面板上的某一点（</a:t>
            </a:r>
            <a:r>
              <a:rPr lang="en-US" altLang="zh-CN" sz="2400" dirty="0">
                <a:sym typeface="+mn-ea"/>
              </a:rPr>
              <a:t>X</a:t>
            </a:r>
            <a:r>
              <a:rPr lang="zh-CN" altLang="en-US" sz="2400" dirty="0">
                <a:sym typeface="+mn-ea"/>
              </a:rPr>
              <a:t>，</a:t>
            </a:r>
            <a:r>
              <a:rPr lang="en-US" altLang="zh-CN" sz="2400" dirty="0">
                <a:sym typeface="+mn-ea"/>
              </a:rPr>
              <a:t>Y</a:t>
            </a:r>
            <a:r>
              <a:rPr lang="zh-CN" altLang="en-US" sz="2400" dirty="0">
                <a:sym typeface="+mn-ea"/>
              </a:rPr>
              <a:t>）进行操作时，需要先通过地址定位到该点所对应的</a:t>
            </a:r>
            <a:r>
              <a:rPr lang="en-US" altLang="zh-CN" sz="2400" dirty="0">
                <a:sym typeface="+mn-ea"/>
              </a:rPr>
              <a:t>RAM</a:t>
            </a:r>
            <a:r>
              <a:rPr lang="zh-CN" altLang="en-US" sz="2400" dirty="0">
                <a:sym typeface="+mn-ea"/>
              </a:rPr>
              <a:t>显存地址，然后通过光标的上下左右移动的控制来连续写入或读取显存数据</a:t>
            </a:r>
            <a:endParaRPr lang="zh-CN" altLang="en-US" sz="2400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000" dirty="0"/>
              <a:t>         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633" y="2736061"/>
            <a:ext cx="5701270" cy="3905664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715E08-E802-44A1-98DD-D51FD7A97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F518-DAE8-4FEF-9998-E279A42D3F52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CE0FFF-AF3A-4300-B83A-0BFEB224D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42F3A8-AC70-4A14-94E6-7D2612BE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85</a:t>
            </a:fld>
            <a:endParaRPr lang="zh-CN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5.6 ADC/DAC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309036"/>
            <a:ext cx="8672195" cy="470124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/>
              <a:t>模数转换器</a:t>
            </a:r>
            <a:r>
              <a:rPr lang="en-US" altLang="zh-CN" sz="2400" dirty="0"/>
              <a:t>ADC</a:t>
            </a:r>
            <a:r>
              <a:rPr lang="zh-CN" altLang="en-US" sz="2400" dirty="0"/>
              <a:t>： 负责将物理环境中的模拟信号（连续物理量）转换为计算机可处理的数字信号（离散数字量）</a:t>
            </a:r>
          </a:p>
          <a:p>
            <a:pPr>
              <a:lnSpc>
                <a:spcPct val="130000"/>
              </a:lnSpc>
            </a:pPr>
            <a:r>
              <a:rPr lang="zh-CN" altLang="en-US" sz="2400" dirty="0"/>
              <a:t> 数模转换器</a:t>
            </a:r>
            <a:r>
              <a:rPr lang="en-US" altLang="zh-CN" sz="2400" dirty="0"/>
              <a:t>DAC</a:t>
            </a:r>
            <a:r>
              <a:rPr lang="zh-CN" altLang="en-US" sz="2400" dirty="0"/>
              <a:t>：</a:t>
            </a:r>
            <a:r>
              <a:rPr lang="en-US" altLang="zh-CN" sz="2400" dirty="0"/>
              <a:t> </a:t>
            </a:r>
            <a:r>
              <a:rPr lang="zh-CN" altLang="en-US" sz="2400" dirty="0"/>
              <a:t>负责将数字信号还原为模拟信号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000" dirty="0"/>
              <a:t>   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000" dirty="0"/>
              <a:t>   </a:t>
            </a:r>
          </a:p>
        </p:txBody>
      </p:sp>
      <p:pic>
        <p:nvPicPr>
          <p:cNvPr id="4" name="图片 3" descr="img5-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27" y="3191237"/>
            <a:ext cx="5331578" cy="2721066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24F804-DF83-479F-81C6-AE8873A6C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DA4D-DF9A-414F-83DB-850F52DBC163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37C29B-6173-41A3-910F-F067DCCD1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DA5B26-4E82-46E9-932F-65F827487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86</a:t>
            </a:fld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ADC</a:t>
            </a:r>
            <a:r>
              <a:rPr lang="zh-CN" altLang="en-US" sz="4000" dirty="0"/>
              <a:t>接口的内部结构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240790"/>
            <a:ext cx="8672195" cy="51936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/>
              <a:t>ADC</a:t>
            </a:r>
            <a:r>
              <a:rPr lang="zh-CN" altLang="en-US" sz="2800" dirty="0"/>
              <a:t>有取样、保持、量化和编码</a:t>
            </a:r>
            <a:r>
              <a:rPr lang="en-US" altLang="zh-CN" sz="2800" dirty="0"/>
              <a:t>4</a:t>
            </a:r>
            <a:r>
              <a:rPr lang="zh-CN" altLang="en-US" sz="2800" dirty="0"/>
              <a:t>个过程</a:t>
            </a:r>
            <a:r>
              <a:rPr lang="en-US" altLang="zh-CN" sz="2800" dirty="0"/>
              <a:t> </a:t>
            </a:r>
            <a:endParaRPr lang="zh-CN" altLang="en-US" sz="2800" dirty="0"/>
          </a:p>
          <a:p>
            <a:pPr>
              <a:lnSpc>
                <a:spcPct val="100000"/>
              </a:lnSpc>
            </a:pPr>
            <a:r>
              <a:rPr lang="en-US" altLang="zh-CN" sz="2800" dirty="0"/>
              <a:t>ADC</a:t>
            </a:r>
            <a:r>
              <a:rPr lang="zh-CN" altLang="en-US" sz="2800" dirty="0"/>
              <a:t>转换分为两个通道组：规则通道组和注入通道组</a:t>
            </a:r>
          </a:p>
          <a:p>
            <a:pPr lvl="2">
              <a:lnSpc>
                <a:spcPct val="100000"/>
              </a:lnSpc>
            </a:pPr>
            <a:r>
              <a:rPr lang="zh-CN" altLang="en-US" dirty="0"/>
              <a:t>规则通道组相当于正常运行的程序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zh-CN" altLang="en-US" dirty="0"/>
              <a:t>注入通道组相当于中断 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Cortex-M4</a:t>
            </a:r>
            <a:r>
              <a:rPr lang="zh-CN" altLang="en-US" dirty="0"/>
              <a:t>处理器的</a:t>
            </a:r>
            <a:r>
              <a:rPr lang="en-US" altLang="zh-CN" dirty="0"/>
              <a:t>ADC</a:t>
            </a:r>
            <a:r>
              <a:rPr lang="zh-CN" altLang="en-US" dirty="0"/>
              <a:t>结构</a:t>
            </a:r>
          </a:p>
          <a:p>
            <a:pPr lvl="1">
              <a:lnSpc>
                <a:spcPct val="100000"/>
              </a:lnSpc>
            </a:pPr>
            <a:r>
              <a:rPr lang="en-US" altLang="zh-CN" sz="2400" dirty="0"/>
              <a:t>12</a:t>
            </a:r>
            <a:r>
              <a:rPr lang="zh-CN" altLang="en-US" sz="2400" dirty="0"/>
              <a:t>位逐次逼近模数转换器</a:t>
            </a:r>
            <a:endParaRPr lang="en-US" altLang="zh-CN" sz="2400" dirty="0"/>
          </a:p>
          <a:p>
            <a:pPr lvl="1">
              <a:lnSpc>
                <a:spcPct val="100000"/>
              </a:lnSpc>
            </a:pPr>
            <a:r>
              <a:rPr lang="zh-CN" altLang="en-US" sz="2400" dirty="0"/>
              <a:t>支持</a:t>
            </a:r>
            <a:r>
              <a:rPr lang="en-US" altLang="zh-CN" sz="2400" dirty="0"/>
              <a:t>19</a:t>
            </a:r>
            <a:r>
              <a:rPr lang="zh-CN" altLang="en-US" sz="2400" dirty="0"/>
              <a:t>路信号输入：</a:t>
            </a:r>
            <a:r>
              <a:rPr lang="en-US" altLang="zh-CN" sz="2400" dirty="0"/>
              <a:t>16</a:t>
            </a:r>
            <a:r>
              <a:rPr lang="zh-CN" altLang="en-US" sz="2400" dirty="0"/>
              <a:t>路外部信号、</a:t>
            </a:r>
            <a:r>
              <a:rPr lang="en-US" altLang="zh-CN" sz="2400" dirty="0"/>
              <a:t>2</a:t>
            </a:r>
            <a:r>
              <a:rPr lang="zh-CN" altLang="en-US" sz="2400" dirty="0"/>
              <a:t>路内部信号和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BAT</a:t>
            </a:r>
            <a:r>
              <a:rPr lang="zh-CN" altLang="en-US" sz="2400" dirty="0"/>
              <a:t>电源信号</a:t>
            </a:r>
          </a:p>
          <a:p>
            <a:pPr lvl="1">
              <a:lnSpc>
                <a:spcPct val="100000"/>
              </a:lnSpc>
            </a:pPr>
            <a:r>
              <a:rPr lang="zh-CN" altLang="en-US" sz="2400" dirty="0">
                <a:sym typeface="+mn-ea"/>
              </a:rPr>
              <a:t>一个规则通道组最多支持</a:t>
            </a:r>
            <a:r>
              <a:rPr lang="en-US" altLang="zh-CN" sz="2400" dirty="0">
                <a:sym typeface="+mn-ea"/>
              </a:rPr>
              <a:t>16</a:t>
            </a:r>
            <a:r>
              <a:rPr lang="zh-CN" altLang="en-US" sz="2400" dirty="0">
                <a:sym typeface="+mn-ea"/>
              </a:rPr>
              <a:t>路转换输入</a:t>
            </a:r>
            <a:endParaRPr lang="en-US" altLang="zh-CN" sz="2400" dirty="0"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zh-CN" altLang="en-US" sz="2400" dirty="0">
                <a:sym typeface="+mn-ea"/>
              </a:rPr>
              <a:t>一个注入通道组最多支持</a:t>
            </a:r>
            <a:r>
              <a:rPr lang="en-US" altLang="zh-CN" sz="2400" dirty="0">
                <a:sym typeface="+mn-ea"/>
              </a:rPr>
              <a:t>4</a:t>
            </a:r>
            <a:r>
              <a:rPr lang="zh-CN" altLang="en-US" sz="2400" dirty="0">
                <a:sym typeface="+mn-ea"/>
              </a:rPr>
              <a:t>路转换输入</a:t>
            </a: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B6E7F3-BBC1-4BFE-B645-D9EEF31D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9811-32F3-49AC-9207-CC0432AAE7B2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94215D-2AAE-4F3B-B4F1-2D6239401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944A98-71A1-4B50-B974-59360372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87</a:t>
            </a:fld>
            <a:endParaRPr lang="zh-CN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ADC</a:t>
            </a:r>
            <a:r>
              <a:rPr lang="zh-CN" altLang="en-US" sz="4000" dirty="0"/>
              <a:t>接口的内部结构</a:t>
            </a:r>
            <a:endParaRPr lang="en-US" altLang="zh-CN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D2CAC3-1087-44E0-8E30-C8E0752EF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A6680-4998-4270-A9D9-BABCB84323EB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B652E8-91E7-4B8C-A4C8-3DE1D3FED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D89C99-235D-428F-B061-563969F4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88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6" y="301283"/>
            <a:ext cx="7364627" cy="6435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 </a:t>
            </a:r>
            <a:r>
              <a:rPr lang="en-US" altLang="zh-CN" sz="4000" dirty="0">
                <a:sym typeface="+mn-ea"/>
              </a:rPr>
              <a:t>Cortex-M4</a:t>
            </a:r>
            <a:r>
              <a:rPr lang="zh-CN" altLang="en-US" sz="4000" dirty="0">
                <a:sym typeface="+mn-ea"/>
              </a:rPr>
              <a:t>处理器的</a:t>
            </a:r>
            <a:r>
              <a:rPr lang="en-US" altLang="zh-CN" sz="4000" dirty="0">
                <a:sym typeface="+mn-ea"/>
              </a:rPr>
              <a:t>ADC</a:t>
            </a:r>
            <a:r>
              <a:rPr lang="zh-CN" altLang="en-US" sz="4000" dirty="0">
                <a:sym typeface="+mn-ea"/>
              </a:rPr>
              <a:t>特点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2405" y="1422400"/>
            <a:ext cx="8531465" cy="458787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多种分辨率</a:t>
            </a:r>
          </a:p>
          <a:p>
            <a:pPr>
              <a:lnSpc>
                <a:spcPct val="110000"/>
              </a:lnSpc>
            </a:pPr>
            <a:r>
              <a:rPr lang="zh-CN" altLang="en-US" sz="2800" dirty="0">
                <a:sym typeface="+mn-ea"/>
              </a:rPr>
              <a:t>中断的产生</a:t>
            </a:r>
          </a:p>
          <a:p>
            <a:pPr>
              <a:lnSpc>
                <a:spcPct val="110000"/>
              </a:lnSpc>
            </a:pPr>
            <a:r>
              <a:rPr lang="zh-CN" altLang="en-US" sz="2800" dirty="0">
                <a:sym typeface="+mn-ea"/>
              </a:rPr>
              <a:t>单转换模式</a:t>
            </a:r>
            <a:r>
              <a:rPr lang="en-US" altLang="zh-CN" sz="2800" dirty="0">
                <a:sym typeface="+mn-ea"/>
              </a:rPr>
              <a:t>/</a:t>
            </a:r>
            <a:r>
              <a:rPr lang="zh-CN" altLang="en-US" sz="2800" dirty="0">
                <a:sym typeface="+mn-ea"/>
              </a:rPr>
              <a:t>连续转换模式</a:t>
            </a:r>
            <a:endParaRPr lang="zh-CN" altLang="en-US" sz="2800" dirty="0"/>
          </a:p>
          <a:p>
            <a:pPr>
              <a:lnSpc>
                <a:spcPct val="130000"/>
              </a:lnSpc>
            </a:pPr>
            <a:r>
              <a:rPr lang="zh-CN" altLang="en-US" sz="2800" dirty="0"/>
              <a:t>扫描模式的自动切换</a:t>
            </a:r>
          </a:p>
          <a:p>
            <a:pPr>
              <a:lnSpc>
                <a:spcPct val="130000"/>
              </a:lnSpc>
            </a:pPr>
            <a:r>
              <a:rPr lang="zh-CN" altLang="en-US" sz="2800" dirty="0"/>
              <a:t>间隔采样模式</a:t>
            </a:r>
          </a:p>
          <a:p>
            <a:pPr>
              <a:lnSpc>
                <a:spcPct val="130000"/>
              </a:lnSpc>
            </a:pPr>
            <a:r>
              <a:rPr lang="zh-CN" altLang="en-US" sz="2800" dirty="0"/>
              <a:t>……      </a:t>
            </a: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D2CAC3-1087-44E0-8E30-C8E0752EF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A6680-4998-4270-A9D9-BABCB84323EB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B652E8-91E7-4B8C-A4C8-3DE1D3FED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D89C99-235D-428F-B061-563969F4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457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D4F6A1B7-9C23-4542-A4E7-E738941D2C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I/O</a:t>
            </a:r>
            <a:r>
              <a:rPr lang="zh-CN" altLang="en-US" dirty="0"/>
              <a:t>编程</a:t>
            </a:r>
            <a:endParaRPr lang="en-US" altLang="zh-CN" dirty="0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D65C1815-9737-4B4A-BA58-7F38041569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两种方法支持</a:t>
            </a:r>
            <a:r>
              <a:rPr lang="en-US" altLang="zh-CN" dirty="0"/>
              <a:t>I/O</a:t>
            </a:r>
            <a:r>
              <a:rPr lang="zh-CN" altLang="en-US" dirty="0"/>
              <a:t>编程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zh-CN" altLang="en-US" dirty="0"/>
              <a:t>特殊的</a:t>
            </a:r>
            <a:r>
              <a:rPr lang="en-US" altLang="zh-CN" dirty="0"/>
              <a:t>I/O</a:t>
            </a:r>
            <a:r>
              <a:rPr lang="zh-CN" altLang="en-US" dirty="0"/>
              <a:t>指令</a:t>
            </a:r>
            <a:endParaRPr lang="en-US" altLang="zh-CN" dirty="0"/>
          </a:p>
          <a:p>
            <a:pPr lvl="2">
              <a:lnSpc>
                <a:spcPct val="90000"/>
              </a:lnSpc>
            </a:pPr>
            <a:r>
              <a:rPr lang="en-US" altLang="zh-CN" dirty="0"/>
              <a:t>Intel x86 </a:t>
            </a:r>
            <a:r>
              <a:rPr lang="zh-CN" altLang="en-US" dirty="0"/>
              <a:t>提供</a:t>
            </a:r>
            <a:r>
              <a:rPr lang="en-US" altLang="zh-CN" dirty="0"/>
              <a:t> </a:t>
            </a:r>
            <a:r>
              <a:rPr lang="en-US" altLang="zh-CN" dirty="0">
                <a:latin typeface="Courier New" panose="02070309020205020404" pitchFamily="49" charset="0"/>
              </a:rPr>
              <a:t>in</a:t>
            </a:r>
            <a:r>
              <a:rPr lang="en-US" altLang="zh-CN" dirty="0"/>
              <a:t>, </a:t>
            </a:r>
            <a:r>
              <a:rPr lang="en-US" altLang="zh-CN" dirty="0">
                <a:latin typeface="Courier New" panose="02070309020205020404" pitchFamily="49" charset="0"/>
              </a:rPr>
              <a:t>out</a:t>
            </a:r>
            <a:r>
              <a:rPr lang="en-US" altLang="zh-CN" dirty="0"/>
              <a:t> </a:t>
            </a:r>
            <a:r>
              <a:rPr lang="zh-CN" altLang="en-US" dirty="0"/>
              <a:t>指令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zh-CN" altLang="en-US" dirty="0"/>
              <a:t>内存映射</a:t>
            </a:r>
            <a:r>
              <a:rPr lang="en-US" altLang="zh-CN" dirty="0"/>
              <a:t>I/O</a:t>
            </a:r>
          </a:p>
          <a:p>
            <a:pPr lvl="2">
              <a:lnSpc>
                <a:spcPct val="90000"/>
              </a:lnSpc>
            </a:pPr>
            <a:r>
              <a:rPr lang="zh-CN" altLang="en-US" dirty="0"/>
              <a:t>大多数</a:t>
            </a:r>
            <a:r>
              <a:rPr lang="en-US" altLang="zh-CN" dirty="0"/>
              <a:t>CPUs </a:t>
            </a:r>
            <a:r>
              <a:rPr lang="zh-CN" altLang="en-US" dirty="0"/>
              <a:t>应用内存映射</a:t>
            </a:r>
            <a:r>
              <a:rPr lang="en-US" altLang="zh-CN" dirty="0"/>
              <a:t>I/O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支持</a:t>
            </a:r>
            <a:r>
              <a:rPr lang="en-US" altLang="zh-CN" dirty="0"/>
              <a:t>I/O </a:t>
            </a:r>
            <a:r>
              <a:rPr lang="zh-CN" altLang="en-US" dirty="0"/>
              <a:t>指令的</a:t>
            </a:r>
            <a:r>
              <a:rPr lang="en-US" altLang="zh-CN" dirty="0"/>
              <a:t>CPU</a:t>
            </a:r>
            <a:r>
              <a:rPr lang="zh-CN" altLang="en-US" dirty="0"/>
              <a:t>并不排除内存映射</a:t>
            </a:r>
            <a:r>
              <a:rPr lang="en-US" altLang="zh-CN" dirty="0"/>
              <a:t>I/O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414E711-761F-447E-99C0-4923E8C59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57B-94DE-4728-9F1D-4269E7EF6676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C5F214-8BD7-4F63-923B-862195697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BE37F1-203B-4B97-AECE-E9701E616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 ADC</a:t>
            </a:r>
            <a:r>
              <a:rPr lang="zh-CN" altLang="en-US" sz="4000" dirty="0"/>
              <a:t>的引脚描述</a:t>
            </a:r>
            <a:endParaRPr lang="en-US" altLang="zh-CN" sz="4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6" y="1536473"/>
            <a:ext cx="9045367" cy="3785054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34BE6B-324D-44F8-AADC-B187C6D45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E668-4100-45D4-90B3-5608F976F76B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DA84DA-E1BB-4195-8140-860B2D549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E1EDEF-A7AC-42A6-AC2D-200A3811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90</a:t>
            </a:fld>
            <a:endParaRPr lang="zh-CN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4000" dirty="0"/>
              <a:t>ADC</a:t>
            </a:r>
            <a:r>
              <a:rPr lang="zh-CN" altLang="en-US" sz="4000" dirty="0"/>
              <a:t>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459230"/>
            <a:ext cx="8672195" cy="528764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/>
              <a:t>启动与时钟</a:t>
            </a:r>
          </a:p>
          <a:p>
            <a:pPr algn="just">
              <a:lnSpc>
                <a:spcPct val="90000"/>
              </a:lnSpc>
            </a:pPr>
            <a:r>
              <a:rPr lang="zh-CN" altLang="en-US" sz="2400" dirty="0"/>
              <a:t>时序</a:t>
            </a:r>
          </a:p>
          <a:p>
            <a:pPr algn="just">
              <a:lnSpc>
                <a:spcPct val="90000"/>
              </a:lnSpc>
            </a:pPr>
            <a:r>
              <a:rPr lang="zh-CN" altLang="en-US" sz="2400" dirty="0"/>
              <a:t>单次转换模式</a:t>
            </a:r>
          </a:p>
          <a:p>
            <a:pPr algn="just">
              <a:lnSpc>
                <a:spcPct val="90000"/>
              </a:lnSpc>
            </a:pPr>
            <a:r>
              <a:rPr lang="zh-CN" altLang="en-US" sz="2400" dirty="0"/>
              <a:t>连续转换模式</a:t>
            </a:r>
          </a:p>
          <a:p>
            <a:pPr algn="just">
              <a:lnSpc>
                <a:spcPct val="90000"/>
              </a:lnSpc>
            </a:pPr>
            <a:r>
              <a:rPr lang="zh-CN" altLang="en-US" sz="2400" dirty="0"/>
              <a:t>扫描模式</a:t>
            </a:r>
          </a:p>
          <a:p>
            <a:pPr algn="just">
              <a:lnSpc>
                <a:spcPct val="90000"/>
              </a:lnSpc>
            </a:pPr>
            <a:r>
              <a:rPr lang="zh-CN" altLang="en-US" sz="2400" dirty="0"/>
              <a:t>注入通道管理</a:t>
            </a:r>
          </a:p>
          <a:p>
            <a:pPr algn="just">
              <a:lnSpc>
                <a:spcPct val="90000"/>
              </a:lnSpc>
            </a:pPr>
            <a:r>
              <a:rPr lang="zh-CN" altLang="en-US" sz="2400" dirty="0"/>
              <a:t>间断模式</a:t>
            </a:r>
          </a:p>
          <a:p>
            <a:pPr algn="just">
              <a:lnSpc>
                <a:spcPct val="90000"/>
              </a:lnSpc>
            </a:pPr>
            <a:r>
              <a:rPr lang="zh-CN" altLang="en-US" sz="2400" dirty="0"/>
              <a:t>快速转换模式</a:t>
            </a:r>
          </a:p>
          <a:p>
            <a:pPr algn="just">
              <a:lnSpc>
                <a:spcPct val="90000"/>
              </a:lnSpc>
            </a:pPr>
            <a:r>
              <a:rPr lang="zh-CN" altLang="en-US" sz="2400" dirty="0"/>
              <a:t>数据对齐</a:t>
            </a: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BDD1CB-7F59-40DC-9937-A656A334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A222D-0985-43D7-A066-97CCE8E41CDC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B10B5-2D62-446B-B905-7049B1A73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B0E6D6-721F-49D1-B1AF-60B2F7B0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91</a:t>
            </a:fld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启动与时钟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0646" y="1039533"/>
            <a:ext cx="8672195" cy="528764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ADC_CR2</a:t>
            </a:r>
            <a:r>
              <a:rPr lang="zh-CN" altLang="en-US" dirty="0"/>
              <a:t>寄存器中的</a:t>
            </a:r>
            <a:r>
              <a:rPr lang="en-US" altLang="zh-CN" dirty="0"/>
              <a:t>ADON</a:t>
            </a:r>
            <a:r>
              <a:rPr lang="zh-CN" altLang="en-US" dirty="0"/>
              <a:t>位决定</a:t>
            </a:r>
            <a:r>
              <a:rPr lang="en-US" altLang="zh-CN" dirty="0"/>
              <a:t>ADC</a:t>
            </a:r>
            <a:r>
              <a:rPr lang="zh-CN" altLang="en-US" dirty="0"/>
              <a:t>接口的供电与掉电 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SWSTART</a:t>
            </a:r>
            <a:r>
              <a:rPr lang="zh-CN" altLang="en-US" dirty="0"/>
              <a:t>或</a:t>
            </a:r>
            <a:r>
              <a:rPr lang="en-US" altLang="zh-CN" dirty="0"/>
              <a:t>JSWSTART</a:t>
            </a:r>
            <a:r>
              <a:rPr lang="zh-CN" altLang="en-US" dirty="0"/>
              <a:t>位置</a:t>
            </a:r>
            <a:r>
              <a:rPr lang="en-US" altLang="zh-CN" dirty="0"/>
              <a:t>1</a:t>
            </a:r>
            <a:r>
              <a:rPr lang="zh-CN" altLang="en-US" dirty="0"/>
              <a:t>可启动</a:t>
            </a:r>
            <a:r>
              <a:rPr lang="en-US" altLang="zh-CN" dirty="0"/>
              <a:t>ADC</a:t>
            </a:r>
            <a:r>
              <a:rPr lang="zh-CN" altLang="en-US" dirty="0"/>
              <a:t>转换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ADC</a:t>
            </a:r>
            <a:r>
              <a:rPr lang="zh-CN" altLang="en-US" dirty="0"/>
              <a:t>的两种时钟方案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用于模拟电路的时钟，</a:t>
            </a:r>
            <a:r>
              <a:rPr lang="en-US" altLang="zh-CN" dirty="0"/>
              <a:t>ADCCLK</a:t>
            </a:r>
            <a:r>
              <a:rPr lang="zh-CN" altLang="en-US" dirty="0"/>
              <a:t>可供所有</a:t>
            </a:r>
            <a:r>
              <a:rPr lang="en-US" altLang="zh-CN" dirty="0"/>
              <a:t>ADC</a:t>
            </a:r>
            <a:r>
              <a:rPr lang="zh-CN" altLang="en-US" dirty="0"/>
              <a:t>连接公用</a:t>
            </a:r>
            <a:endParaRPr lang="en-US" altLang="zh-CN" dirty="0"/>
          </a:p>
          <a:p>
            <a:pPr lvl="2">
              <a:lnSpc>
                <a:spcPct val="110000"/>
              </a:lnSpc>
            </a:pPr>
            <a:r>
              <a:rPr lang="en-US" altLang="zh-CN" dirty="0"/>
              <a:t>RCC</a:t>
            </a:r>
            <a:r>
              <a:rPr lang="zh-CN" altLang="en-US" dirty="0"/>
              <a:t>控制器位</a:t>
            </a:r>
            <a:r>
              <a:rPr lang="en-US" altLang="zh-CN" dirty="0"/>
              <a:t>ADC</a:t>
            </a:r>
            <a:r>
              <a:rPr lang="zh-CN" altLang="en-US" dirty="0"/>
              <a:t>时钟提供一个专用的可编程预分频器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用于数字接口的时钟，等同于</a:t>
            </a:r>
            <a:r>
              <a:rPr lang="en-US" altLang="zh-CN" dirty="0"/>
              <a:t>APB2</a:t>
            </a:r>
            <a:r>
              <a:rPr lang="zh-CN" altLang="en-US" dirty="0"/>
              <a:t>时钟。</a:t>
            </a:r>
            <a:endParaRPr lang="en-US" altLang="zh-CN" dirty="0"/>
          </a:p>
          <a:p>
            <a:pPr lvl="2">
              <a:lnSpc>
                <a:spcPct val="110000"/>
              </a:lnSpc>
            </a:pPr>
            <a:r>
              <a:rPr lang="zh-CN" altLang="en-US" dirty="0"/>
              <a:t>可通过</a:t>
            </a:r>
            <a:r>
              <a:rPr lang="en-US" altLang="zh-CN" dirty="0"/>
              <a:t>RCC APB2</a:t>
            </a:r>
            <a:r>
              <a:rPr lang="zh-CN" altLang="en-US" dirty="0"/>
              <a:t>外设时钟使能寄存器分别为每个</a:t>
            </a:r>
            <a:r>
              <a:rPr lang="en-US" altLang="zh-CN" dirty="0"/>
              <a:t>ADC</a:t>
            </a:r>
            <a:r>
              <a:rPr lang="zh-CN" altLang="en-US" dirty="0"/>
              <a:t>使能</a:t>
            </a:r>
            <a:r>
              <a:rPr lang="en-US" altLang="zh-CN" dirty="0"/>
              <a:t>/</a:t>
            </a:r>
            <a:r>
              <a:rPr lang="zh-CN" altLang="en-US" dirty="0"/>
              <a:t>禁止数字接口时钟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6F9B2C-3094-474C-83CF-22756784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9D419-0FC9-4AA4-9197-39BDB5CE1852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644532-A4E5-46CE-8722-F7C01879E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DDE3AB-FEE4-425B-AE0E-E806933D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92</a:t>
            </a:fld>
            <a:endParaRPr lang="zh-CN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时序</a:t>
            </a:r>
            <a:r>
              <a:rPr lang="en-US" altLang="zh-CN" sz="4000" dirty="0"/>
              <a:t>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167702"/>
            <a:ext cx="8672195" cy="528764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dirty="0"/>
              <a:t>ADC</a:t>
            </a:r>
            <a:r>
              <a:rPr lang="zh-CN" altLang="en-US" sz="2800" dirty="0"/>
              <a:t>在开始精确转换之前需要一段稳定时间</a:t>
            </a:r>
            <a:r>
              <a:rPr lang="en-US" altLang="zh-CN" sz="2800" dirty="0" err="1"/>
              <a:t>t</a:t>
            </a:r>
            <a:r>
              <a:rPr lang="en-US" altLang="zh-CN" sz="2800" baseline="-25000" dirty="0" err="1"/>
              <a:t>STAB</a:t>
            </a:r>
            <a:r>
              <a:rPr lang="zh-CN" altLang="en-US" sz="2800" dirty="0"/>
              <a:t>。</a:t>
            </a:r>
            <a:r>
              <a:rPr lang="en-US" altLang="zh-CN" sz="2800" dirty="0"/>
              <a:t>ADC</a:t>
            </a:r>
            <a:r>
              <a:rPr lang="zh-CN" altLang="en-US" sz="2800" dirty="0"/>
              <a:t>开始转换并经过</a:t>
            </a:r>
            <a:r>
              <a:rPr lang="en-US" altLang="zh-CN" sz="2800" dirty="0"/>
              <a:t>15</a:t>
            </a:r>
            <a:r>
              <a:rPr lang="zh-CN" altLang="en-US" sz="2800" dirty="0"/>
              <a:t>个时钟周期后</a:t>
            </a:r>
            <a:endParaRPr lang="en-US" altLang="zh-CN" sz="2800" dirty="0"/>
          </a:p>
          <a:p>
            <a:pPr>
              <a:lnSpc>
                <a:spcPct val="110000"/>
              </a:lnSpc>
            </a:pPr>
            <a:r>
              <a:rPr lang="en-US" altLang="zh-CN" sz="2800" dirty="0"/>
              <a:t>EOC</a:t>
            </a:r>
            <a:r>
              <a:rPr lang="zh-CN" altLang="en-US" sz="2800" dirty="0"/>
              <a:t>置</a:t>
            </a:r>
            <a:r>
              <a:rPr lang="en-US" altLang="zh-CN" sz="2800" dirty="0"/>
              <a:t>1</a:t>
            </a:r>
            <a:r>
              <a:rPr lang="zh-CN" altLang="en-US" sz="2800" dirty="0"/>
              <a:t>，转换结果存放在</a:t>
            </a:r>
            <a:r>
              <a:rPr lang="en-US" altLang="zh-CN" sz="2800" dirty="0"/>
              <a:t>16</a:t>
            </a:r>
            <a:r>
              <a:rPr lang="zh-CN" altLang="en-US" sz="2800" dirty="0"/>
              <a:t>位</a:t>
            </a:r>
            <a:r>
              <a:rPr lang="en-US" altLang="zh-CN" sz="2800" dirty="0"/>
              <a:t>ADC</a:t>
            </a:r>
            <a:r>
              <a:rPr lang="zh-CN" altLang="en-US" sz="2800" dirty="0"/>
              <a:t>数据寄存器中</a:t>
            </a:r>
            <a:endParaRPr lang="zh-CN" altLang="en-US" sz="2000" dirty="0"/>
          </a:p>
          <a:p>
            <a:pPr marL="0" indent="0" algn="just">
              <a:lnSpc>
                <a:spcPct val="110000"/>
              </a:lnSpc>
              <a:buFont typeface="Arial" panose="020B0604020202090204" pitchFamily="34" charset="0"/>
              <a:buNone/>
            </a:pPr>
            <a:r>
              <a:rPr lang="zh-CN" altLang="en-US" sz="2000" dirty="0"/>
              <a:t>                  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7BCC62-D512-4D5D-842F-0D7ED3E33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4A2F-BEAE-466D-927C-36705264D189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BDDB17-119A-44FB-AD91-57917730F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4FAF6F-F074-4CF1-A77F-FA0CF925F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93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26416"/>
            <a:ext cx="7333889" cy="4031584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单次转换模式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641" y="1147088"/>
            <a:ext cx="8672195" cy="528764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dirty="0"/>
              <a:t>ADC</a:t>
            </a:r>
            <a:r>
              <a:rPr lang="zh-CN" altLang="en-US" sz="2800" dirty="0"/>
              <a:t>仅执行一次转换，完成后</a:t>
            </a:r>
            <a:r>
              <a:rPr lang="en-US" altLang="zh-CN" sz="2800" dirty="0"/>
              <a:t>ADC</a:t>
            </a:r>
            <a:r>
              <a:rPr lang="zh-CN" altLang="en-US" sz="2800" dirty="0"/>
              <a:t>停止，</a:t>
            </a:r>
            <a:r>
              <a:rPr lang="en-US" altLang="zh-CN" sz="2800" dirty="0"/>
              <a:t> </a:t>
            </a:r>
            <a:r>
              <a:rPr lang="zh-CN" altLang="en-US" sz="2800" dirty="0"/>
              <a:t>通过设置</a:t>
            </a:r>
            <a:r>
              <a:rPr lang="en-US" altLang="zh-CN" sz="2800" dirty="0"/>
              <a:t>ADC_CR2</a:t>
            </a:r>
            <a:r>
              <a:rPr lang="zh-CN" altLang="en-US" sz="2800" dirty="0"/>
              <a:t>寄存器</a:t>
            </a:r>
            <a:r>
              <a:rPr lang="en-US" altLang="zh-CN" sz="2800" dirty="0"/>
              <a:t>CONT</a:t>
            </a:r>
            <a:r>
              <a:rPr lang="zh-CN" altLang="en-US" sz="2800" dirty="0"/>
              <a:t>位为</a:t>
            </a:r>
            <a:r>
              <a:rPr lang="en-US" altLang="zh-CN" sz="2800" dirty="0"/>
              <a:t>0</a:t>
            </a:r>
            <a:endParaRPr lang="zh-CN" altLang="en-US" sz="2800" dirty="0"/>
          </a:p>
          <a:p>
            <a:pPr algn="just">
              <a:lnSpc>
                <a:spcPct val="100000"/>
              </a:lnSpc>
            </a:pPr>
            <a:r>
              <a:rPr lang="zh-CN" altLang="en-US" sz="2800" dirty="0"/>
              <a:t>单次转换模式的启动方式</a:t>
            </a:r>
          </a:p>
          <a:p>
            <a:pPr marL="0"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）将</a:t>
            </a:r>
            <a:r>
              <a:rPr lang="en-US" altLang="zh-CN" sz="2000" dirty="0"/>
              <a:t>ADC_CR2</a:t>
            </a:r>
            <a:r>
              <a:rPr lang="zh-CN" altLang="en-US" sz="2000" dirty="0"/>
              <a:t>寄存器中的</a:t>
            </a:r>
            <a:r>
              <a:rPr lang="en-US" altLang="zh-CN" sz="2000" dirty="0"/>
              <a:t>SWSTART</a:t>
            </a:r>
            <a:r>
              <a:rPr lang="zh-CN" altLang="en-US" sz="2000" dirty="0"/>
              <a:t>位置</a:t>
            </a:r>
            <a:r>
              <a:rPr lang="en-US" altLang="zh-CN" sz="2000" dirty="0"/>
              <a:t>1</a:t>
            </a:r>
            <a:r>
              <a:rPr lang="zh-CN" altLang="en-US" sz="2000" dirty="0"/>
              <a:t>（适用于规则通道）</a:t>
            </a:r>
          </a:p>
          <a:p>
            <a:pPr marL="0"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）将</a:t>
            </a:r>
            <a:r>
              <a:rPr lang="en-US" altLang="zh-CN" sz="2000" dirty="0"/>
              <a:t>JSWSTART</a:t>
            </a:r>
            <a:r>
              <a:rPr lang="zh-CN" altLang="en-US" sz="2000" dirty="0"/>
              <a:t>位置</a:t>
            </a:r>
            <a:r>
              <a:rPr lang="en-US" altLang="zh-CN" sz="2000" dirty="0"/>
              <a:t>1</a:t>
            </a:r>
            <a:r>
              <a:rPr lang="zh-CN" altLang="en-US" sz="2000" dirty="0"/>
              <a:t>（适用于注入通道）</a:t>
            </a:r>
          </a:p>
          <a:p>
            <a:pPr marL="0"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）外部触发（同时适用于规则</a:t>
            </a:r>
            <a:r>
              <a:rPr lang="en-US" altLang="zh-CN" sz="2000" dirty="0"/>
              <a:t>/</a:t>
            </a:r>
            <a:r>
              <a:rPr lang="zh-CN" altLang="en-US" sz="2000" dirty="0"/>
              <a:t>注入通道）</a:t>
            </a:r>
          </a:p>
          <a:p>
            <a:pPr>
              <a:lnSpc>
                <a:spcPct val="100000"/>
              </a:lnSpc>
            </a:pPr>
            <a:r>
              <a:rPr lang="zh-CN" altLang="en-US" sz="2800" dirty="0"/>
              <a:t>完成所选通道的信号转换之后</a:t>
            </a:r>
          </a:p>
          <a:p>
            <a:pPr lvl="1"/>
            <a:r>
              <a:rPr lang="zh-CN" altLang="en-US" sz="2000" dirty="0"/>
              <a:t>如果规则通道完成转换：转换数据存储在</a:t>
            </a:r>
            <a:r>
              <a:rPr lang="en-US" altLang="zh-CN" sz="2000" dirty="0"/>
              <a:t>16</a:t>
            </a:r>
            <a:r>
              <a:rPr lang="zh-CN" altLang="en-US" sz="2000" dirty="0"/>
              <a:t>位</a:t>
            </a:r>
            <a:r>
              <a:rPr lang="en-US" altLang="zh-CN" sz="2000" dirty="0"/>
              <a:t>ADC_DR</a:t>
            </a:r>
            <a:r>
              <a:rPr lang="zh-CN" altLang="en-US" sz="2000" dirty="0"/>
              <a:t>寄存器中；</a:t>
            </a:r>
            <a:r>
              <a:rPr lang="en-US" altLang="zh-CN" sz="2000" dirty="0"/>
              <a:t>EOC</a:t>
            </a:r>
            <a:r>
              <a:rPr lang="zh-CN" altLang="en-US" sz="2000" dirty="0"/>
              <a:t>转换结束标志位置</a:t>
            </a:r>
            <a:r>
              <a:rPr lang="en-US" altLang="zh-CN" sz="2000" dirty="0"/>
              <a:t>1</a:t>
            </a:r>
            <a:r>
              <a:rPr lang="zh-CN" altLang="en-US" sz="2000" dirty="0"/>
              <a:t>；</a:t>
            </a:r>
            <a:r>
              <a:rPr lang="en-US" altLang="zh-CN" sz="2000" dirty="0"/>
              <a:t>EOCIE</a:t>
            </a:r>
            <a:r>
              <a:rPr lang="zh-CN" altLang="en-US" sz="2000" dirty="0"/>
              <a:t>位置</a:t>
            </a:r>
            <a:r>
              <a:rPr lang="en-US" altLang="zh-CN" sz="2000" dirty="0"/>
              <a:t>1</a:t>
            </a:r>
            <a:r>
              <a:rPr lang="zh-CN" altLang="en-US" sz="2000" dirty="0"/>
              <a:t>时产生中断</a:t>
            </a:r>
          </a:p>
          <a:p>
            <a:pPr lvl="1"/>
            <a:r>
              <a:rPr lang="zh-CN" altLang="en-US" sz="2000" dirty="0"/>
              <a:t>如果注入通道完成转换：</a:t>
            </a:r>
            <a:r>
              <a:rPr lang="zh-CN" altLang="en-US" sz="2000" dirty="0">
                <a:sym typeface="+mn-ea"/>
              </a:rPr>
              <a:t>转换数据存储在</a:t>
            </a:r>
            <a:r>
              <a:rPr lang="en-US" altLang="zh-CN" sz="2000" dirty="0">
                <a:sym typeface="+mn-ea"/>
              </a:rPr>
              <a:t>16</a:t>
            </a:r>
            <a:r>
              <a:rPr lang="zh-CN" altLang="en-US" sz="2000" dirty="0">
                <a:sym typeface="+mn-ea"/>
              </a:rPr>
              <a:t>位</a:t>
            </a:r>
            <a:r>
              <a:rPr lang="en-US" altLang="zh-CN" sz="2000" dirty="0">
                <a:sym typeface="+mn-ea"/>
              </a:rPr>
              <a:t>ADC_JDR1</a:t>
            </a:r>
            <a:r>
              <a:rPr lang="zh-CN" altLang="en-US" sz="2000" dirty="0">
                <a:sym typeface="+mn-ea"/>
              </a:rPr>
              <a:t>寄存器中；</a:t>
            </a:r>
            <a:r>
              <a:rPr lang="en-US" altLang="zh-CN" sz="2000" dirty="0">
                <a:sym typeface="+mn-ea"/>
              </a:rPr>
              <a:t>JEOC</a:t>
            </a:r>
            <a:r>
              <a:rPr lang="zh-CN" altLang="en-US" sz="2000" dirty="0">
                <a:sym typeface="+mn-ea"/>
              </a:rPr>
              <a:t>转换结束标志位置</a:t>
            </a:r>
            <a:r>
              <a:rPr lang="en-US" altLang="zh-CN" sz="2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；</a:t>
            </a:r>
            <a:r>
              <a:rPr lang="en-US" altLang="zh-CN" sz="2000" dirty="0">
                <a:sym typeface="+mn-ea"/>
              </a:rPr>
              <a:t>JEOCIE</a:t>
            </a:r>
            <a:r>
              <a:rPr lang="zh-CN" altLang="en-US" sz="2000" dirty="0">
                <a:sym typeface="+mn-ea"/>
              </a:rPr>
              <a:t>位置</a:t>
            </a:r>
            <a:r>
              <a:rPr lang="en-US" altLang="zh-CN" sz="2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时产生中断</a:t>
            </a: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B3E1B-9E60-4FA0-96F2-1E76F135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91B0-0F6E-4353-8AAA-CA5A82889FAF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7FE114-05D3-4B19-B8DC-C8ACA9E3C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30FA76-2581-4C02-8BC3-DE79C8F9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94</a:t>
            </a:fld>
            <a:endParaRPr lang="zh-CN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连续转换模式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902" y="1309035"/>
            <a:ext cx="8672195" cy="48135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dirty="0"/>
              <a:t>ADC</a:t>
            </a:r>
            <a:r>
              <a:rPr lang="zh-CN" altLang="en-US" sz="2800" dirty="0"/>
              <a:t>一次转换结束后立即启动下一次的转换</a:t>
            </a:r>
          </a:p>
          <a:p>
            <a:pPr lvl="1" algn="just">
              <a:lnSpc>
                <a:spcPct val="110000"/>
              </a:lnSpc>
            </a:pPr>
            <a:r>
              <a:rPr lang="en-US" altLang="zh-CN" sz="2400" dirty="0"/>
              <a:t>ADC_CR2</a:t>
            </a:r>
            <a:r>
              <a:rPr lang="zh-CN" altLang="en-US" sz="2400" dirty="0"/>
              <a:t>寄存器</a:t>
            </a:r>
            <a:r>
              <a:rPr lang="en-US" altLang="zh-CN" sz="2400" dirty="0"/>
              <a:t>CONT</a:t>
            </a:r>
            <a:r>
              <a:rPr lang="zh-CN" altLang="en-US" sz="2400" dirty="0"/>
              <a:t>位为</a:t>
            </a:r>
            <a:r>
              <a:rPr lang="en-US" altLang="zh-CN" sz="2400" dirty="0"/>
              <a:t>1</a:t>
            </a:r>
            <a:r>
              <a:rPr lang="zh-CN" altLang="en-US" sz="2400" dirty="0"/>
              <a:t>，通过外部触发或</a:t>
            </a:r>
            <a:r>
              <a:rPr lang="en-US" altLang="zh-CN" sz="2400" dirty="0"/>
              <a:t>ADC_CR2</a:t>
            </a:r>
            <a:r>
              <a:rPr lang="zh-CN" altLang="en-US" sz="2400" dirty="0"/>
              <a:t>的</a:t>
            </a:r>
            <a:r>
              <a:rPr lang="en-US" altLang="zh-CN" sz="2400" dirty="0"/>
              <a:t>SWSTART</a:t>
            </a:r>
            <a:r>
              <a:rPr lang="zh-CN" altLang="en-US" sz="2400" dirty="0"/>
              <a:t>位为</a:t>
            </a:r>
            <a:r>
              <a:rPr lang="en-US" altLang="zh-CN" sz="2400" dirty="0"/>
              <a:t>1</a:t>
            </a:r>
            <a:r>
              <a:rPr lang="zh-CN" altLang="en-US" sz="2400" dirty="0"/>
              <a:t>启动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/>
              <a:t>每次规则通道完成转换，</a:t>
            </a:r>
            <a:r>
              <a:rPr lang="zh-CN" altLang="en-US" sz="2400" dirty="0">
                <a:sym typeface="+mn-ea"/>
              </a:rPr>
              <a:t>转换数据存储在</a:t>
            </a:r>
            <a:r>
              <a:rPr lang="en-US" altLang="zh-CN" sz="2400" dirty="0">
                <a:sym typeface="+mn-ea"/>
              </a:rPr>
              <a:t>16</a:t>
            </a:r>
            <a:r>
              <a:rPr lang="zh-CN" altLang="en-US" sz="2400" dirty="0">
                <a:sym typeface="+mn-ea"/>
              </a:rPr>
              <a:t>位</a:t>
            </a:r>
            <a:r>
              <a:rPr lang="en-US" altLang="zh-CN" sz="2400" dirty="0">
                <a:sym typeface="+mn-ea"/>
              </a:rPr>
              <a:t>ADC_DR</a:t>
            </a:r>
            <a:r>
              <a:rPr lang="zh-CN" altLang="en-US" sz="2400" dirty="0">
                <a:sym typeface="+mn-ea"/>
              </a:rPr>
              <a:t>寄存器中</a:t>
            </a:r>
            <a:endParaRPr lang="en-US" altLang="zh-CN" sz="240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 sz="2400" dirty="0">
                <a:sym typeface="+mn-ea"/>
              </a:rPr>
              <a:t>EOC</a:t>
            </a:r>
            <a:r>
              <a:rPr lang="zh-CN" altLang="en-US" sz="2400" dirty="0">
                <a:sym typeface="+mn-ea"/>
              </a:rPr>
              <a:t>转换结束标志位置</a:t>
            </a:r>
            <a:r>
              <a:rPr lang="en-US" altLang="zh-CN" sz="2400" dirty="0">
                <a:sym typeface="+mn-ea"/>
              </a:rPr>
              <a:t>1</a:t>
            </a:r>
          </a:p>
          <a:p>
            <a:pPr lvl="1">
              <a:lnSpc>
                <a:spcPct val="130000"/>
              </a:lnSpc>
            </a:pPr>
            <a:r>
              <a:rPr lang="en-US" altLang="zh-CN" sz="2400" dirty="0">
                <a:sym typeface="+mn-ea"/>
              </a:rPr>
              <a:t>EOCIE</a:t>
            </a:r>
            <a:r>
              <a:rPr lang="zh-CN" altLang="en-US" sz="2400" dirty="0">
                <a:sym typeface="+mn-ea"/>
              </a:rPr>
              <a:t>位置</a:t>
            </a:r>
            <a:r>
              <a:rPr lang="en-US" altLang="zh-CN" sz="2400" dirty="0">
                <a:sym typeface="+mn-ea"/>
              </a:rPr>
              <a:t>1</a:t>
            </a:r>
            <a:r>
              <a:rPr lang="zh-CN" altLang="en-US" sz="2400" dirty="0">
                <a:sym typeface="+mn-ea"/>
              </a:rPr>
              <a:t>时产生中断</a:t>
            </a:r>
          </a:p>
          <a:p>
            <a:pPr>
              <a:lnSpc>
                <a:spcPct val="130000"/>
              </a:lnSpc>
            </a:pPr>
            <a:r>
              <a:rPr lang="zh-CN" altLang="en-US" sz="2800" dirty="0"/>
              <a:t>注入通道一般不能采用连续转换模式，唯一的例外情况是注入通道配置为在规则通道之后自动转换时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92AE6A-523E-4FAC-9C5B-9059E4CB3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9940F-528D-473A-9DEB-B6664D9DC2F5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2E63E4-EDCF-4C17-A795-4BBD5FD8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1AD4C3-D978-4157-BCFF-697000C88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95</a:t>
            </a:fld>
            <a:endParaRPr lang="zh-CN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扫描模式、</a:t>
            </a:r>
            <a:r>
              <a:rPr lang="zh-CN" altLang="en-US" sz="4000" dirty="0">
                <a:sym typeface="+mn-ea"/>
              </a:rPr>
              <a:t>注入通道管理 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594" y="1287854"/>
            <a:ext cx="8672830" cy="528764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/>
              <a:t>扫描模式：用来扫描一组模拟通道，通过设置</a:t>
            </a:r>
            <a:r>
              <a:rPr lang="en-US" altLang="zh-CN" sz="2800" dirty="0">
                <a:sym typeface="+mn-ea"/>
              </a:rPr>
              <a:t>ADC_CR1</a:t>
            </a:r>
            <a:r>
              <a:rPr lang="zh-CN" altLang="en-US" sz="2800" dirty="0">
                <a:sym typeface="+mn-ea"/>
              </a:rPr>
              <a:t>寄存器的</a:t>
            </a:r>
            <a:r>
              <a:rPr lang="en-US" altLang="zh-CN" sz="2800" dirty="0">
                <a:sym typeface="+mn-ea"/>
              </a:rPr>
              <a:t>SCAN</a:t>
            </a:r>
            <a:r>
              <a:rPr lang="zh-CN" altLang="en-US" sz="2800" dirty="0">
                <a:sym typeface="+mn-ea"/>
              </a:rPr>
              <a:t>位来选择</a:t>
            </a:r>
            <a:endParaRPr lang="en-US" altLang="zh-CN" sz="2800" dirty="0">
              <a:sym typeface="+mn-ea"/>
            </a:endParaRPr>
          </a:p>
          <a:p>
            <a:pPr lvl="1">
              <a:lnSpc>
                <a:spcPct val="110000"/>
              </a:lnSpc>
            </a:pPr>
            <a:r>
              <a:rPr lang="zh-CN" altLang="en-US" sz="2400" dirty="0">
                <a:sym typeface="+mn-ea"/>
              </a:rPr>
              <a:t>若此位置 </a:t>
            </a:r>
            <a:r>
              <a:rPr lang="en-US" altLang="zh-CN" sz="2400" dirty="0">
                <a:sym typeface="+mn-ea"/>
              </a:rPr>
              <a:t>1 </a:t>
            </a:r>
            <a:r>
              <a:rPr lang="zh-CN" altLang="en-US" sz="2400" dirty="0">
                <a:sym typeface="+mn-ea"/>
              </a:rPr>
              <a:t>后，</a:t>
            </a:r>
            <a:r>
              <a:rPr lang="en-US" altLang="zh-CN" sz="2400" dirty="0">
                <a:sym typeface="+mn-ea"/>
              </a:rPr>
              <a:t>ADC </a:t>
            </a:r>
            <a:r>
              <a:rPr lang="zh-CN" altLang="en-US" sz="2400" dirty="0">
                <a:sym typeface="+mn-ea"/>
              </a:rPr>
              <a:t>会扫描 在 </a:t>
            </a:r>
            <a:r>
              <a:rPr lang="en-US" altLang="zh-CN" sz="2400" dirty="0" err="1">
                <a:sym typeface="+mn-ea"/>
              </a:rPr>
              <a:t>ADC_SQRx</a:t>
            </a:r>
            <a:r>
              <a:rPr lang="en-US" altLang="zh-CN" sz="2400" dirty="0">
                <a:sym typeface="+mn-ea"/>
              </a:rPr>
              <a:t> </a:t>
            </a:r>
            <a:r>
              <a:rPr lang="zh-CN" altLang="en-US" sz="2400" dirty="0">
                <a:sym typeface="+mn-ea"/>
              </a:rPr>
              <a:t>寄存器（对于规则通道）或 </a:t>
            </a:r>
            <a:r>
              <a:rPr lang="en-US" altLang="zh-CN" sz="2400" dirty="0">
                <a:sym typeface="+mn-ea"/>
              </a:rPr>
              <a:t>ADC_JSQR </a:t>
            </a:r>
            <a:r>
              <a:rPr lang="zh-CN" altLang="en-US" sz="2400" dirty="0">
                <a:sym typeface="+mn-ea"/>
              </a:rPr>
              <a:t>寄存器（对于注入通道）中选择的所有通道。为组中的每个通道都执行一次转换。</a:t>
            </a:r>
          </a:p>
          <a:p>
            <a:pPr algn="just">
              <a:lnSpc>
                <a:spcPct val="110000"/>
              </a:lnSpc>
            </a:pPr>
            <a:r>
              <a:rPr lang="zh-CN" altLang="en-US" sz="2800" dirty="0">
                <a:sym typeface="+mn-ea"/>
              </a:rPr>
              <a:t>注入通道管理</a:t>
            </a:r>
          </a:p>
          <a:p>
            <a:pPr lvl="1" algn="just"/>
            <a:r>
              <a:rPr lang="zh-CN" altLang="en-US" sz="2400" dirty="0">
                <a:sym typeface="+mn-ea"/>
              </a:rPr>
              <a:t>触发注入：在规则通道组转换期间出现外部注入触发，注入通道序列会切换为单次扫描模式，注入通道完成转换后，规则通道组的规则转换会从上次中断的规则转换处恢复。</a:t>
            </a:r>
            <a:endParaRPr lang="en-US" altLang="zh-CN" sz="2400" dirty="0">
              <a:sym typeface="+mn-ea"/>
            </a:endParaRPr>
          </a:p>
          <a:p>
            <a:pPr lvl="1" algn="just"/>
            <a:r>
              <a:rPr lang="zh-CN" altLang="en-US" sz="2400" dirty="0"/>
              <a:t>自动注入：如果设置了</a:t>
            </a:r>
            <a:r>
              <a:rPr lang="en-US" altLang="zh-CN" sz="2400" dirty="0">
                <a:sym typeface="+mn-ea"/>
              </a:rPr>
              <a:t>JAUTO</a:t>
            </a:r>
            <a:r>
              <a:rPr lang="zh-CN" altLang="en-US" sz="2400" dirty="0">
                <a:sym typeface="+mn-ea"/>
              </a:rPr>
              <a:t>位，在规则组通道转换完成之后，注入组通道将自动启动转换</a:t>
            </a:r>
            <a:r>
              <a:rPr lang="zh-CN" altLang="en-US" sz="2400" dirty="0"/>
              <a:t>   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98C74E-1171-4E0A-992D-84E4BC0B5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439A-C774-4128-A950-5E3FD43A59EA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504BC6-D61F-413C-9B3C-CCFAD505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12" y="6392936"/>
            <a:ext cx="4745736" cy="365125"/>
          </a:xfrm>
        </p:spPr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1037DF-039B-47D3-8FA8-CA57CC0E7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96</a:t>
            </a:fld>
            <a:endParaRPr lang="zh-CN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ym typeface="+mn-ea"/>
              </a:rPr>
              <a:t>间断模式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186544"/>
            <a:ext cx="8672830" cy="5560332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400" dirty="0"/>
              <a:t>规则组：该模式可用于转换含有 </a:t>
            </a:r>
            <a:r>
              <a:rPr lang="en-US" altLang="zh-CN" sz="2400" dirty="0"/>
              <a:t>n (n &lt;= 8) </a:t>
            </a:r>
            <a:r>
              <a:rPr lang="zh-CN" altLang="en-US" sz="2400" dirty="0"/>
              <a:t>个转换的短序列，通过 </a:t>
            </a:r>
            <a:r>
              <a:rPr lang="en-US" altLang="zh-CN" sz="2400" dirty="0"/>
              <a:t>ADC_SQR1 </a:t>
            </a:r>
            <a:r>
              <a:rPr lang="zh-CN" altLang="en-US" sz="2400" dirty="0"/>
              <a:t>寄存器中的 </a:t>
            </a:r>
            <a:r>
              <a:rPr lang="en-US" altLang="zh-CN" sz="2400" dirty="0"/>
              <a:t>L[3:0] </a:t>
            </a:r>
            <a:r>
              <a:rPr lang="zh-CN" altLang="en-US" sz="2400" dirty="0"/>
              <a:t>位定义总序列长度</a:t>
            </a:r>
            <a:endParaRPr lang="en-US" altLang="zh-CN" sz="2400" dirty="0"/>
          </a:p>
          <a:p>
            <a:pPr lvl="1" algn="just">
              <a:lnSpc>
                <a:spcPct val="110000"/>
              </a:lnSpc>
            </a:pPr>
            <a:r>
              <a:rPr lang="zh-CN" altLang="en-US" sz="2400" dirty="0">
                <a:sym typeface="+mn-ea"/>
              </a:rPr>
              <a:t>例：</a:t>
            </a:r>
            <a:r>
              <a:rPr lang="en-US" altLang="zh-CN" sz="2400" dirty="0">
                <a:sym typeface="+mn-ea"/>
              </a:rPr>
              <a:t>n = 3</a:t>
            </a:r>
            <a:r>
              <a:rPr lang="zh-CN" altLang="en-US" sz="2400" dirty="0">
                <a:sym typeface="+mn-ea"/>
              </a:rPr>
              <a:t>，要转换的通道 </a:t>
            </a:r>
            <a:r>
              <a:rPr lang="en-US" altLang="zh-CN" sz="2400" dirty="0">
                <a:sym typeface="+mn-ea"/>
              </a:rPr>
              <a:t>= 0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1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2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3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6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7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9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10</a:t>
            </a:r>
          </a:p>
          <a:p>
            <a:pPr lvl="2" algn="just">
              <a:lnSpc>
                <a:spcPct val="110000"/>
              </a:lnSpc>
            </a:pPr>
            <a:r>
              <a:rPr lang="zh-CN" altLang="en-US" sz="2000" dirty="0">
                <a:sym typeface="+mn-ea"/>
              </a:rPr>
              <a:t>第 </a:t>
            </a:r>
            <a:r>
              <a:rPr lang="en-US" altLang="zh-CN" sz="2000" dirty="0">
                <a:sym typeface="+mn-ea"/>
              </a:rPr>
              <a:t>1 </a:t>
            </a:r>
            <a:r>
              <a:rPr lang="zh-CN" altLang="en-US" sz="2000" dirty="0">
                <a:sym typeface="+mn-ea"/>
              </a:rPr>
              <a:t>次触发：转换序列 </a:t>
            </a:r>
            <a:r>
              <a:rPr lang="en-US" altLang="zh-CN" sz="2000" dirty="0">
                <a:sym typeface="+mn-ea"/>
              </a:rPr>
              <a:t>0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2 </a:t>
            </a:r>
          </a:p>
          <a:p>
            <a:pPr lvl="2" algn="just">
              <a:lnSpc>
                <a:spcPct val="110000"/>
              </a:lnSpc>
            </a:pPr>
            <a:r>
              <a:rPr lang="zh-CN" altLang="en-US" sz="2000" dirty="0">
                <a:sym typeface="+mn-ea"/>
              </a:rPr>
              <a:t>第 </a:t>
            </a:r>
            <a:r>
              <a:rPr lang="en-US" altLang="zh-CN" sz="2000" dirty="0">
                <a:sym typeface="+mn-ea"/>
              </a:rPr>
              <a:t>2 </a:t>
            </a:r>
            <a:r>
              <a:rPr lang="zh-CN" altLang="en-US" sz="2000" dirty="0">
                <a:sym typeface="+mn-ea"/>
              </a:rPr>
              <a:t>次触发：转换序列 </a:t>
            </a:r>
            <a:r>
              <a:rPr lang="en-US" altLang="zh-CN" sz="2000" dirty="0">
                <a:sym typeface="+mn-ea"/>
              </a:rPr>
              <a:t>3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6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7 </a:t>
            </a:r>
          </a:p>
          <a:p>
            <a:pPr lvl="2" algn="just">
              <a:lnSpc>
                <a:spcPct val="110000"/>
              </a:lnSpc>
            </a:pPr>
            <a:r>
              <a:rPr lang="zh-CN" altLang="en-US" sz="2000" dirty="0">
                <a:sym typeface="+mn-ea"/>
              </a:rPr>
              <a:t>第 </a:t>
            </a:r>
            <a:r>
              <a:rPr lang="en-US" altLang="zh-CN" sz="2000" dirty="0">
                <a:sym typeface="+mn-ea"/>
              </a:rPr>
              <a:t>3 </a:t>
            </a:r>
            <a:r>
              <a:rPr lang="zh-CN" altLang="en-US" sz="2000" dirty="0">
                <a:sym typeface="+mn-ea"/>
              </a:rPr>
              <a:t>次触发：转换序列 </a:t>
            </a:r>
            <a:r>
              <a:rPr lang="en-US" altLang="zh-CN" sz="2000" dirty="0">
                <a:sym typeface="+mn-ea"/>
              </a:rPr>
              <a:t>9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10 </a:t>
            </a:r>
            <a:r>
              <a:rPr lang="zh-CN" altLang="en-US" sz="2000" dirty="0">
                <a:sym typeface="+mn-ea"/>
              </a:rPr>
              <a:t>并生成 </a:t>
            </a:r>
            <a:r>
              <a:rPr lang="en-US" altLang="zh-CN" sz="2000" dirty="0">
                <a:sym typeface="+mn-ea"/>
              </a:rPr>
              <a:t>EOC </a:t>
            </a:r>
            <a:r>
              <a:rPr lang="zh-CN" altLang="en-US" sz="2000" dirty="0">
                <a:sym typeface="+mn-ea"/>
              </a:rPr>
              <a:t>事件 </a:t>
            </a:r>
          </a:p>
          <a:p>
            <a:pPr lvl="2" algn="just">
              <a:lnSpc>
                <a:spcPct val="110000"/>
              </a:lnSpc>
            </a:pPr>
            <a:r>
              <a:rPr lang="zh-CN" altLang="en-US" sz="2000" dirty="0">
                <a:sym typeface="+mn-ea"/>
              </a:rPr>
              <a:t>第 </a:t>
            </a:r>
            <a:r>
              <a:rPr lang="en-US" altLang="zh-CN" sz="2000" dirty="0">
                <a:sym typeface="+mn-ea"/>
              </a:rPr>
              <a:t>4 </a:t>
            </a:r>
            <a:r>
              <a:rPr lang="zh-CN" altLang="en-US" sz="2000" dirty="0">
                <a:sym typeface="+mn-ea"/>
              </a:rPr>
              <a:t>次触发：转换序列 </a:t>
            </a:r>
            <a:r>
              <a:rPr lang="en-US" altLang="zh-CN" sz="2000" dirty="0">
                <a:sym typeface="+mn-ea"/>
              </a:rPr>
              <a:t>0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2</a:t>
            </a:r>
            <a:endParaRPr lang="zh-CN" altLang="en-US" sz="2000" dirty="0">
              <a:sym typeface="+mn-ea"/>
            </a:endParaRPr>
          </a:p>
          <a:p>
            <a:pPr algn="just">
              <a:lnSpc>
                <a:spcPct val="110000"/>
              </a:lnSpc>
            </a:pPr>
            <a:r>
              <a:rPr lang="zh-CN" altLang="en-US" sz="2400" dirty="0">
                <a:sym typeface="+mn-ea"/>
              </a:rPr>
              <a:t>注入组：该模式逐通道转换选择的序列，</a:t>
            </a:r>
            <a:r>
              <a:rPr lang="zh-CN" altLang="en-US" sz="2400" dirty="0"/>
              <a:t>通过 </a:t>
            </a:r>
            <a:r>
              <a:rPr lang="en-US" altLang="zh-CN" sz="2400" dirty="0"/>
              <a:t>ADC_JSQR </a:t>
            </a:r>
            <a:r>
              <a:rPr lang="zh-CN" altLang="en-US" sz="2400" dirty="0"/>
              <a:t>寄存器中的 </a:t>
            </a:r>
            <a:r>
              <a:rPr lang="en-US" altLang="zh-CN" sz="2400" dirty="0"/>
              <a:t>JL[1:0] </a:t>
            </a:r>
            <a:r>
              <a:rPr lang="zh-CN" altLang="en-US" sz="2400" dirty="0"/>
              <a:t>位定义总序列长度</a:t>
            </a:r>
            <a:endParaRPr lang="en-US" altLang="zh-CN" sz="2400" dirty="0">
              <a:sym typeface="+mn-ea"/>
            </a:endParaRPr>
          </a:p>
          <a:p>
            <a:pPr lvl="1" algn="just">
              <a:lnSpc>
                <a:spcPct val="110000"/>
              </a:lnSpc>
            </a:pPr>
            <a:r>
              <a:rPr lang="en-US" altLang="zh-CN" sz="2400" dirty="0"/>
              <a:t>n = 1</a:t>
            </a:r>
            <a:r>
              <a:rPr lang="zh-CN" altLang="en-US" sz="2400" dirty="0"/>
              <a:t>，要转换的通道 </a:t>
            </a:r>
            <a:r>
              <a:rPr lang="en-US" altLang="zh-CN" sz="2400" dirty="0"/>
              <a:t>= 1</a:t>
            </a:r>
            <a:r>
              <a:rPr lang="zh-CN" altLang="en-US" sz="2400" dirty="0"/>
              <a:t>、</a:t>
            </a:r>
            <a:r>
              <a:rPr lang="en-US" altLang="zh-CN" sz="2400" dirty="0"/>
              <a:t>2</a:t>
            </a:r>
            <a:r>
              <a:rPr lang="zh-CN" altLang="en-US" sz="2400" dirty="0"/>
              <a:t>、</a:t>
            </a:r>
            <a:r>
              <a:rPr lang="en-US" altLang="zh-CN" sz="2400" dirty="0"/>
              <a:t>3 </a:t>
            </a:r>
          </a:p>
          <a:p>
            <a:pPr lvl="2" algn="just">
              <a:lnSpc>
                <a:spcPct val="110000"/>
              </a:lnSpc>
            </a:pPr>
            <a:r>
              <a:rPr lang="zh-CN" altLang="en-US" sz="2000" dirty="0"/>
              <a:t>第 </a:t>
            </a:r>
            <a:r>
              <a:rPr lang="en-US" altLang="zh-CN" sz="2000" dirty="0"/>
              <a:t>1 </a:t>
            </a:r>
            <a:r>
              <a:rPr lang="zh-CN" altLang="en-US" sz="2000" dirty="0"/>
              <a:t>次触发：转换通道 </a:t>
            </a:r>
            <a:r>
              <a:rPr lang="en-US" altLang="zh-CN" sz="2000" dirty="0"/>
              <a:t>1 </a:t>
            </a:r>
          </a:p>
          <a:p>
            <a:pPr lvl="2" algn="just">
              <a:lnSpc>
                <a:spcPct val="110000"/>
              </a:lnSpc>
            </a:pPr>
            <a:r>
              <a:rPr lang="zh-CN" altLang="en-US" sz="2000" dirty="0"/>
              <a:t>第 </a:t>
            </a:r>
            <a:r>
              <a:rPr lang="en-US" altLang="zh-CN" sz="2000" dirty="0"/>
              <a:t>2 </a:t>
            </a:r>
            <a:r>
              <a:rPr lang="zh-CN" altLang="en-US" sz="2000" dirty="0"/>
              <a:t>次触发：转换通道 </a:t>
            </a:r>
            <a:r>
              <a:rPr lang="en-US" altLang="zh-CN" sz="2000" dirty="0"/>
              <a:t>2 </a:t>
            </a:r>
          </a:p>
          <a:p>
            <a:pPr lvl="2" algn="just">
              <a:lnSpc>
                <a:spcPct val="110000"/>
              </a:lnSpc>
            </a:pPr>
            <a:r>
              <a:rPr lang="zh-CN" altLang="en-US" sz="2000" dirty="0"/>
              <a:t>第 </a:t>
            </a:r>
            <a:r>
              <a:rPr lang="en-US" altLang="zh-CN" sz="2000" dirty="0"/>
              <a:t>3 </a:t>
            </a:r>
            <a:r>
              <a:rPr lang="zh-CN" altLang="en-US" sz="2000" dirty="0"/>
              <a:t>次触发：转换通道 </a:t>
            </a:r>
            <a:r>
              <a:rPr lang="en-US" altLang="zh-CN" sz="2000" dirty="0"/>
              <a:t>3 </a:t>
            </a:r>
            <a:r>
              <a:rPr lang="zh-CN" altLang="en-US" sz="2000" dirty="0"/>
              <a:t>并生成 </a:t>
            </a:r>
            <a:r>
              <a:rPr lang="en-US" altLang="zh-CN" sz="2000" dirty="0"/>
              <a:t>JEOC </a:t>
            </a:r>
            <a:r>
              <a:rPr lang="zh-CN" altLang="en-US" sz="2000" dirty="0"/>
              <a:t>事件 </a:t>
            </a:r>
          </a:p>
          <a:p>
            <a:pPr lvl="2" algn="just">
              <a:lnSpc>
                <a:spcPct val="110000"/>
              </a:lnSpc>
            </a:pPr>
            <a:r>
              <a:rPr lang="zh-CN" altLang="en-US" sz="2000" dirty="0"/>
              <a:t>第 </a:t>
            </a:r>
            <a:r>
              <a:rPr lang="en-US" altLang="zh-CN" sz="2000" dirty="0"/>
              <a:t>4 </a:t>
            </a:r>
            <a:r>
              <a:rPr lang="zh-CN" altLang="en-US" sz="2000" dirty="0"/>
              <a:t>次触发：通道 </a:t>
            </a:r>
            <a:r>
              <a:rPr lang="en-US" altLang="zh-CN" sz="2000" dirty="0"/>
              <a:t>1</a:t>
            </a: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98C74E-1171-4E0A-992D-84E4BC0B5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439A-C774-4128-A950-5E3FD43A59EA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1037DF-039B-47D3-8FA8-CA57CC0E7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4414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快速转换模式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902" y="1167702"/>
            <a:ext cx="8672195" cy="528764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/>
              <a:t>降低</a:t>
            </a:r>
            <a:r>
              <a:rPr lang="en-US" altLang="zh-CN" sz="2800" dirty="0"/>
              <a:t>ADC</a:t>
            </a:r>
            <a:r>
              <a:rPr lang="zh-CN" altLang="en-US" sz="2800" dirty="0"/>
              <a:t>分辨率（转换精确度）可以提高转换速度</a:t>
            </a:r>
          </a:p>
          <a:p>
            <a:pPr>
              <a:lnSpc>
                <a:spcPct val="100000"/>
              </a:lnSpc>
            </a:pPr>
            <a:r>
              <a:rPr lang="en-US" altLang="zh-CN" sz="2800" dirty="0"/>
              <a:t>ADC_CR1</a:t>
            </a:r>
            <a:r>
              <a:rPr lang="zh-CN" altLang="en-US" sz="2800" dirty="0"/>
              <a:t>寄存器的</a:t>
            </a:r>
            <a:r>
              <a:rPr lang="en-US" altLang="zh-CN" sz="2800" dirty="0"/>
              <a:t>RES</a:t>
            </a:r>
            <a:r>
              <a:rPr lang="zh-CN" altLang="en-US" sz="2800" dirty="0"/>
              <a:t>位用于选择数据寄存器中可用的位数</a:t>
            </a:r>
          </a:p>
          <a:p>
            <a:pPr>
              <a:lnSpc>
                <a:spcPct val="100000"/>
              </a:lnSpc>
            </a:pPr>
            <a:r>
              <a:rPr lang="zh-CN" altLang="en-US" sz="2800" dirty="0"/>
              <a:t>各种分辨率对应的最小转换时间计算方法</a:t>
            </a:r>
          </a:p>
          <a:p>
            <a:pPr lvl="1">
              <a:lnSpc>
                <a:spcPct val="100000"/>
              </a:lnSpc>
            </a:pPr>
            <a:r>
              <a:rPr lang="en-US" altLang="zh-CN" sz="2400" dirty="0"/>
              <a:t>12</a:t>
            </a:r>
            <a:r>
              <a:rPr lang="zh-CN" altLang="en-US" sz="2400" dirty="0"/>
              <a:t>位：</a:t>
            </a:r>
            <a:r>
              <a:rPr lang="en-US" altLang="zh-CN" sz="2400" dirty="0"/>
              <a:t>3+12=15 ADCCLK</a:t>
            </a:r>
            <a:r>
              <a:rPr lang="zh-CN" altLang="en-US" sz="2400" dirty="0"/>
              <a:t>周期</a:t>
            </a:r>
          </a:p>
          <a:p>
            <a:pPr lvl="1">
              <a:lnSpc>
                <a:spcPct val="100000"/>
              </a:lnSpc>
            </a:pPr>
            <a:r>
              <a:rPr lang="en-US" altLang="zh-CN" sz="2400" dirty="0"/>
              <a:t>10</a:t>
            </a:r>
            <a:r>
              <a:rPr lang="zh-CN" altLang="en-US" sz="2400" dirty="0"/>
              <a:t>位：</a:t>
            </a:r>
            <a:r>
              <a:rPr lang="en-US" altLang="zh-CN" sz="2400" dirty="0"/>
              <a:t>3+10=13 </a:t>
            </a:r>
            <a:r>
              <a:rPr lang="en-US" altLang="zh-CN" sz="2400" dirty="0">
                <a:sym typeface="+mn-ea"/>
              </a:rPr>
              <a:t>ADCCLK</a:t>
            </a:r>
            <a:r>
              <a:rPr lang="zh-CN" altLang="en-US" sz="2400" dirty="0">
                <a:sym typeface="+mn-ea"/>
              </a:rPr>
              <a:t>周期</a:t>
            </a:r>
          </a:p>
          <a:p>
            <a:pPr lvl="1">
              <a:lnSpc>
                <a:spcPct val="100000"/>
              </a:lnSpc>
            </a:pPr>
            <a:r>
              <a:rPr lang="en-US" altLang="zh-CN" sz="2400" dirty="0"/>
              <a:t>8 </a:t>
            </a:r>
            <a:r>
              <a:rPr lang="zh-CN" altLang="en-US" sz="2400" dirty="0"/>
              <a:t>位：</a:t>
            </a:r>
            <a:r>
              <a:rPr lang="en-US" altLang="zh-CN" sz="2400" dirty="0"/>
              <a:t>3+8=11 </a:t>
            </a:r>
            <a:r>
              <a:rPr lang="en-US" altLang="zh-CN" sz="2400" dirty="0">
                <a:sym typeface="+mn-ea"/>
              </a:rPr>
              <a:t>ADCCLK</a:t>
            </a:r>
            <a:r>
              <a:rPr lang="zh-CN" altLang="en-US" sz="2400" dirty="0">
                <a:sym typeface="+mn-ea"/>
              </a:rPr>
              <a:t>周期</a:t>
            </a:r>
          </a:p>
          <a:p>
            <a:pPr lvl="1">
              <a:lnSpc>
                <a:spcPct val="100000"/>
              </a:lnSpc>
            </a:pPr>
            <a:r>
              <a:rPr lang="en-US" altLang="zh-CN" sz="2400" dirty="0"/>
              <a:t>6 </a:t>
            </a:r>
            <a:r>
              <a:rPr lang="zh-CN" altLang="en-US" sz="2400" dirty="0"/>
              <a:t>位：</a:t>
            </a:r>
            <a:r>
              <a:rPr lang="en-US" altLang="zh-CN" sz="2400" dirty="0"/>
              <a:t>3+6=9 </a:t>
            </a:r>
            <a:r>
              <a:rPr lang="en-US" altLang="zh-CN" sz="2400" dirty="0">
                <a:sym typeface="+mn-ea"/>
              </a:rPr>
              <a:t>ADCCLK</a:t>
            </a:r>
            <a:r>
              <a:rPr lang="zh-CN" altLang="en-US" sz="2400" dirty="0">
                <a:sym typeface="+mn-ea"/>
              </a:rPr>
              <a:t>周期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95012E-55E8-4134-B7EB-D93AC1D1F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FA82-5B1B-4572-90B9-4254E6AA2DB8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1D0126-3198-4281-8193-70A4DE9C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04318D-0719-42B5-8A9C-2331CACB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98</a:t>
            </a:fld>
            <a:endParaRPr lang="zh-CN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数据对齐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374775"/>
            <a:ext cx="8672195" cy="476440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dirty="0"/>
              <a:t>ADC</a:t>
            </a:r>
            <a:r>
              <a:rPr lang="en-US" altLang="zh-CN" sz="2800" dirty="0">
                <a:sym typeface="+mn-ea"/>
              </a:rPr>
              <a:t>_CR2</a:t>
            </a:r>
            <a:r>
              <a:rPr lang="zh-CN" altLang="en-US" sz="2800" dirty="0">
                <a:sym typeface="+mn-ea"/>
              </a:rPr>
              <a:t>寄存器中的</a:t>
            </a:r>
            <a:r>
              <a:rPr lang="en-US" altLang="zh-CN" sz="2800" dirty="0">
                <a:sym typeface="+mn-ea"/>
              </a:rPr>
              <a:t>ALIGN</a:t>
            </a:r>
            <a:r>
              <a:rPr lang="zh-CN" altLang="en-US" sz="2800" dirty="0">
                <a:sym typeface="+mn-ea"/>
              </a:rPr>
              <a:t>位用于选择转换得到数据的存储对齐方式，数据可以左对齐或右对齐</a:t>
            </a:r>
            <a:endParaRPr lang="zh-CN" altLang="en-US" sz="2800" dirty="0"/>
          </a:p>
          <a:p>
            <a:pPr marL="0" indent="0">
              <a:lnSpc>
                <a:spcPct val="130000"/>
              </a:lnSpc>
              <a:buFont typeface="Arial" panose="020B0604020202090204" pitchFamily="34" charset="0"/>
              <a:buNone/>
            </a:pPr>
            <a:endParaRPr lang="zh-CN" altLang="en-US" sz="2000" dirty="0"/>
          </a:p>
          <a:p>
            <a:pPr marL="0" indent="0">
              <a:lnSpc>
                <a:spcPct val="110000"/>
              </a:lnSpc>
              <a:buFont typeface="Arial" panose="020B0604020202090204" pitchFamily="34" charset="0"/>
              <a:buNone/>
            </a:pPr>
            <a:r>
              <a:rPr lang="zh-CN" altLang="en-US" sz="2000" dirty="0"/>
              <a:t>  </a:t>
            </a:r>
          </a:p>
          <a:p>
            <a:pPr marL="0" indent="0">
              <a:lnSpc>
                <a:spcPct val="110000"/>
              </a:lnSpc>
              <a:buFont typeface="Arial" panose="020B0604020202090204" pitchFamily="34" charset="0"/>
              <a:buNone/>
            </a:pPr>
            <a:r>
              <a:rPr lang="zh-CN" altLang="en-US" sz="2000" dirty="0"/>
              <a:t>               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" y="2579635"/>
            <a:ext cx="8953049" cy="2417565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8366F6-5F82-4759-9783-B84C6BC84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EC6C5-6106-43E9-9128-735EC9A327B6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4C83B1-B5C0-46D6-98C8-79E6C38D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5361D0-CE93-4F70-A39A-DC20C1312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99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D4174C-FD4C-4E23-9570-56B5D55743C0}"/>
              </a:ext>
            </a:extLst>
          </p:cNvPr>
          <p:cNvSpPr/>
          <p:nvPr/>
        </p:nvSpPr>
        <p:spPr>
          <a:xfrm>
            <a:off x="247995" y="5130805"/>
            <a:ext cx="8235351" cy="519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</a:pPr>
            <a:r>
              <a:rPr lang="zh-CN" altLang="en-US" sz="2400" dirty="0"/>
              <a:t>转换结果数据的右对齐存储，</a:t>
            </a:r>
            <a:r>
              <a:rPr lang="en-US" altLang="zh-CN" sz="2400" dirty="0"/>
              <a:t>SEXT </a:t>
            </a:r>
            <a:r>
              <a:rPr lang="zh-CN" altLang="en-US" sz="2400" dirty="0"/>
              <a:t>位表示扩展的符号值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木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活字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TM03090434[[fn=木材纹理]]</Template>
  <TotalTime>5593</TotalTime>
  <Words>7537</Words>
  <Application>Microsoft Office PowerPoint</Application>
  <PresentationFormat>全屏显示(4:3)</PresentationFormat>
  <Paragraphs>985</Paragraphs>
  <Slides>110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110</vt:i4>
      </vt:variant>
    </vt:vector>
  </HeadingPairs>
  <TitlesOfParts>
    <vt:vector size="126" baseType="lpstr">
      <vt:lpstr>Microsoft yahei</vt:lpstr>
      <vt:lpstr>Monotype Sorts</vt:lpstr>
      <vt:lpstr>等线</vt:lpstr>
      <vt:lpstr>方正姚体</vt:lpstr>
      <vt:lpstr>宋体</vt:lpstr>
      <vt:lpstr>微软雅黑</vt:lpstr>
      <vt:lpstr>Arial</vt:lpstr>
      <vt:lpstr>Courier New</vt:lpstr>
      <vt:lpstr>Rockwell</vt:lpstr>
      <vt:lpstr>Rockwell Condensed</vt:lpstr>
      <vt:lpstr>Symbol</vt:lpstr>
      <vt:lpstr>Tahoma</vt:lpstr>
      <vt:lpstr>Times New Roman</vt:lpstr>
      <vt:lpstr>Wingdings</vt:lpstr>
      <vt:lpstr>木活字</vt:lpstr>
      <vt:lpstr>自定义设计方案</vt:lpstr>
      <vt:lpstr>第五章 嵌入式输入/输出设备接口</vt:lpstr>
      <vt:lpstr>大纲</vt:lpstr>
      <vt:lpstr>5.1 I/O接口-硬件结构</vt:lpstr>
      <vt:lpstr>I/O接口组成</vt:lpstr>
      <vt:lpstr>寄存器</vt:lpstr>
      <vt:lpstr>控制与外设</vt:lpstr>
      <vt:lpstr>I/O设备的分类</vt:lpstr>
      <vt:lpstr>数据传输</vt:lpstr>
      <vt:lpstr>I/O编程</vt:lpstr>
      <vt:lpstr>I/O指令</vt:lpstr>
      <vt:lpstr>内存映射I/O</vt:lpstr>
      <vt:lpstr>内存映射I/O——高级语言</vt:lpstr>
      <vt:lpstr>程序查询方式，忙等I/O方式</vt:lpstr>
      <vt:lpstr>忙等I/O方式-输出设备编程</vt:lpstr>
      <vt:lpstr>忙等I/O方式-输入/输出同步方式编程</vt:lpstr>
      <vt:lpstr>忙等I/O方式-输入/输出同步方式编程（续）</vt:lpstr>
      <vt:lpstr>忙等I/O方式-输入/输出同步方式编程（续）</vt:lpstr>
      <vt:lpstr>忙等I/O方式-输入/输出同步方式编程（续）</vt:lpstr>
      <vt:lpstr>5.2 GPIO</vt:lpstr>
      <vt:lpstr>GPIO端口内部结构图</vt:lpstr>
      <vt:lpstr>例：Cortex-M4 STM32F43XXX的GPIO</vt:lpstr>
      <vt:lpstr>输入配置</vt:lpstr>
      <vt:lpstr>输出配置</vt:lpstr>
      <vt:lpstr>复用配置</vt:lpstr>
      <vt:lpstr>模拟配置</vt:lpstr>
      <vt:lpstr>5.3 中断/事件</vt:lpstr>
      <vt:lpstr>中断机制</vt:lpstr>
      <vt:lpstr>I/O中断</vt:lpstr>
      <vt:lpstr>Cortex-M4处理器的中断机制</vt:lpstr>
      <vt:lpstr>Cortex-M4处理器的系统异常方式</vt:lpstr>
      <vt:lpstr>Cortex-M4处理器的系统异常方式</vt:lpstr>
      <vt:lpstr>Cortex-M4处理器的中断向量表</vt:lpstr>
      <vt:lpstr>外部中断/事件</vt:lpstr>
      <vt:lpstr>Cortex-M4可支持23个外部中断/事件线</vt:lpstr>
      <vt:lpstr>EXTI结构和外部中断/事件响应过程</vt:lpstr>
      <vt:lpstr>EXTI结构和外部中断/事件</vt:lpstr>
      <vt:lpstr>NIVC与中断优先级</vt:lpstr>
      <vt:lpstr>中断管理</vt:lpstr>
      <vt:lpstr>异常/中断处理过程</vt:lpstr>
      <vt:lpstr>异常/中断处理过程</vt:lpstr>
      <vt:lpstr>异常/中断处理过程</vt:lpstr>
      <vt:lpstr>异常/中断处理过程</vt:lpstr>
      <vt:lpstr>GPIO 的外部中断/事件</vt:lpstr>
      <vt:lpstr>5.4 通信接口</vt:lpstr>
      <vt:lpstr>通信接口的分类</vt:lpstr>
      <vt:lpstr>通信接口的分类</vt:lpstr>
      <vt:lpstr>UART、SPI和I2C特征比较</vt:lpstr>
      <vt:lpstr>串行通信</vt:lpstr>
      <vt:lpstr>串行通信过程</vt:lpstr>
      <vt:lpstr> USART特点</vt:lpstr>
      <vt:lpstr> USART功能</vt:lpstr>
      <vt:lpstr>USART结构</vt:lpstr>
      <vt:lpstr>分数波特率的计算方法</vt:lpstr>
      <vt:lpstr>波特率计算方法</vt:lpstr>
      <vt:lpstr>USART的数据发送过程</vt:lpstr>
      <vt:lpstr>USART的数据发送过程(续）</vt:lpstr>
      <vt:lpstr>USART数据发送过程时序图</vt:lpstr>
      <vt:lpstr> USART数据接收过程</vt:lpstr>
      <vt:lpstr> SPI</vt:lpstr>
      <vt:lpstr>SPI接口的硬件连线图</vt:lpstr>
      <vt:lpstr>SPI工作方式</vt:lpstr>
      <vt:lpstr>SPI工作方式(续）</vt:lpstr>
      <vt:lpstr>SPI工作方式</vt:lpstr>
      <vt:lpstr>SPI内部结构</vt:lpstr>
      <vt:lpstr>SPI寄存器</vt:lpstr>
      <vt:lpstr>SPI工作模式--主机模式和从机模式</vt:lpstr>
      <vt:lpstr> SPI的从模式配置</vt:lpstr>
      <vt:lpstr> SPI的从模式传输-数据发送过程</vt:lpstr>
      <vt:lpstr> SPI的从模式传输-数据接收过程</vt:lpstr>
      <vt:lpstr> SPI的主模式配置</vt:lpstr>
      <vt:lpstr> SPI的主模式传输-数据发送过程</vt:lpstr>
      <vt:lpstr> SPI的主模式传输-数据接收过程</vt:lpstr>
      <vt:lpstr>I2C </vt:lpstr>
      <vt:lpstr> I2C数据传输</vt:lpstr>
      <vt:lpstr> I2C总线的数据传输过程</vt:lpstr>
      <vt:lpstr>同步</vt:lpstr>
      <vt:lpstr>仲裁</vt:lpstr>
      <vt:lpstr>传输协议</vt:lpstr>
      <vt:lpstr>主机发送数据到从机的通信过程</vt:lpstr>
      <vt:lpstr>主机读取从机数据的通信过程</vt:lpstr>
      <vt:lpstr>主机分别向从机发送和读取数据的复合通信过程</vt:lpstr>
      <vt:lpstr>5.5 人机交互-LCD</vt:lpstr>
      <vt:lpstr> LCD显示的控制方法</vt:lpstr>
      <vt:lpstr>LCD显示的控制方法</vt:lpstr>
      <vt:lpstr> LCD显示的控制方法</vt:lpstr>
      <vt:lpstr>5.6 ADC/DAC</vt:lpstr>
      <vt:lpstr>ADC接口的内部结构</vt:lpstr>
      <vt:lpstr>ADC接口的内部结构</vt:lpstr>
      <vt:lpstr> Cortex-M4处理器的ADC特点</vt:lpstr>
      <vt:lpstr> ADC的引脚描述</vt:lpstr>
      <vt:lpstr>ADC功能</vt:lpstr>
      <vt:lpstr>启动与时钟</vt:lpstr>
      <vt:lpstr>时序  </vt:lpstr>
      <vt:lpstr>单次转换模式</vt:lpstr>
      <vt:lpstr>连续转换模式</vt:lpstr>
      <vt:lpstr>扫描模式、注入通道管理 </vt:lpstr>
      <vt:lpstr>间断模式</vt:lpstr>
      <vt:lpstr>快速转换模式</vt:lpstr>
      <vt:lpstr>数据对齐</vt:lpstr>
      <vt:lpstr>数据对齐</vt:lpstr>
      <vt:lpstr>DAC转换 </vt:lpstr>
      <vt:lpstr>DAC接口的内部结构</vt:lpstr>
      <vt:lpstr>DAC的引脚描述</vt:lpstr>
      <vt:lpstr>DAC功能</vt:lpstr>
      <vt:lpstr>DAC通道使能</vt:lpstr>
      <vt:lpstr>DAC输出电压</vt:lpstr>
      <vt:lpstr>DAC数据格式</vt:lpstr>
      <vt:lpstr> DAC转换</vt:lpstr>
      <vt:lpstr>DAC转换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嵌入式系统概论</dc:title>
  <dc:creator>guojian</dc:creator>
  <cp:lastModifiedBy>Guo Jian</cp:lastModifiedBy>
  <cp:revision>329</cp:revision>
  <dcterms:created xsi:type="dcterms:W3CDTF">2021-08-22T08:54:12Z</dcterms:created>
  <dcterms:modified xsi:type="dcterms:W3CDTF">2025-03-18T06:30:35Z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2052-2.8.1.4649</vt:lpwstr>
  </property>
</Properties>
</file>